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5"/>
  </p:notesMasterIdLst>
  <p:sldIdLst>
    <p:sldId id="566" r:id="rId2"/>
    <p:sldId id="3213" r:id="rId3"/>
    <p:sldId id="549" r:id="rId4"/>
    <p:sldId id="257" r:id="rId5"/>
    <p:sldId id="581" r:id="rId6"/>
    <p:sldId id="454" r:id="rId7"/>
    <p:sldId id="356" r:id="rId8"/>
    <p:sldId id="3227" r:id="rId9"/>
    <p:sldId id="554" r:id="rId10"/>
    <p:sldId id="557" r:id="rId11"/>
    <p:sldId id="559" r:id="rId12"/>
    <p:sldId id="561" r:id="rId13"/>
    <p:sldId id="564" r:id="rId14"/>
    <p:sldId id="565" r:id="rId15"/>
    <p:sldId id="579" r:id="rId16"/>
    <p:sldId id="290" r:id="rId17"/>
    <p:sldId id="270" r:id="rId18"/>
    <p:sldId id="271" r:id="rId19"/>
    <p:sldId id="569" r:id="rId20"/>
    <p:sldId id="576" r:id="rId21"/>
    <p:sldId id="455" r:id="rId22"/>
    <p:sldId id="456" r:id="rId23"/>
    <p:sldId id="3222" r:id="rId24"/>
    <p:sldId id="3223" r:id="rId25"/>
    <p:sldId id="551" r:id="rId26"/>
    <p:sldId id="3224" r:id="rId27"/>
    <p:sldId id="3225" r:id="rId28"/>
    <p:sldId id="567" r:id="rId29"/>
    <p:sldId id="3226" r:id="rId30"/>
    <p:sldId id="577" r:id="rId31"/>
    <p:sldId id="575" r:id="rId32"/>
    <p:sldId id="573" r:id="rId33"/>
    <p:sldId id="574" r:id="rId34"/>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73" autoAdjust="0"/>
    <p:restoredTop sz="94660"/>
  </p:normalViewPr>
  <p:slideViewPr>
    <p:cSldViewPr snapToGrid="0">
      <p:cViewPr varScale="1">
        <p:scale>
          <a:sx n="65" d="100"/>
          <a:sy n="65" d="100"/>
        </p:scale>
        <p:origin x="81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B16F3B4-13EA-4456-A496-7E0FFD7AB7F5}" type="doc">
      <dgm:prSet loTypeId="urn:microsoft.com/office/officeart/2005/8/layout/radial3" loCatId="relationship" qsTypeId="urn:microsoft.com/office/officeart/2005/8/quickstyle/3d3" qsCatId="3D" csTypeId="urn:microsoft.com/office/officeart/2005/8/colors/accent1_2" csCatId="accent1" phldr="1"/>
      <dgm:spPr/>
      <dgm:t>
        <a:bodyPr/>
        <a:lstStyle/>
        <a:p>
          <a:endParaRPr lang="de-DE"/>
        </a:p>
      </dgm:t>
    </dgm:pt>
    <dgm:pt modelId="{3C48C467-00A7-4005-AA6A-5D70491AFF54}" type="pres">
      <dgm:prSet presAssocID="{4B16F3B4-13EA-4456-A496-7E0FFD7AB7F5}" presName="composite" presStyleCnt="0">
        <dgm:presLayoutVars>
          <dgm:chMax val="1"/>
          <dgm:dir/>
          <dgm:resizeHandles val="exact"/>
        </dgm:presLayoutVars>
      </dgm:prSet>
      <dgm:spPr/>
    </dgm:pt>
    <dgm:pt modelId="{E9A81413-5303-44D5-BC0B-AECDBF22CD4A}" type="pres">
      <dgm:prSet presAssocID="{4B16F3B4-13EA-4456-A496-7E0FFD7AB7F5}" presName="radial" presStyleCnt="0">
        <dgm:presLayoutVars>
          <dgm:animLvl val="ctr"/>
        </dgm:presLayoutVars>
      </dgm:prSet>
      <dgm:spPr/>
    </dgm:pt>
  </dgm:ptLst>
  <dgm:cxnLst>
    <dgm:cxn modelId="{D8126EA2-9849-42CF-9059-0423FB1E709A}" type="presOf" srcId="{4B16F3B4-13EA-4456-A496-7E0FFD7AB7F5}" destId="{3C48C467-00A7-4005-AA6A-5D70491AFF54}" srcOrd="0" destOrd="0" presId="urn:microsoft.com/office/officeart/2005/8/layout/radial3"/>
    <dgm:cxn modelId="{976929D2-41EC-4B3C-A6A0-01976F93245A}" type="presParOf" srcId="{3C48C467-00A7-4005-AA6A-5D70491AFF54}" destId="{E9A81413-5303-44D5-BC0B-AECDBF22CD4A}" srcOrd="0"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53BFEE-8A11-4403-821D-474D5E0C00F2}" type="datetimeFigureOut">
              <a:rPr lang="el-GR" smtClean="0"/>
              <a:t>10/11/2023</a:t>
            </a:fld>
            <a:endParaRPr lang="el-G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235780-3A76-494E-8CF2-AB70A2C8A7BF}" type="slidenum">
              <a:rPr lang="el-GR" smtClean="0"/>
              <a:t>‹#›</a:t>
            </a:fld>
            <a:endParaRPr lang="el-GR"/>
          </a:p>
        </p:txBody>
      </p:sp>
    </p:spTree>
    <p:extLst>
      <p:ext uri="{BB962C8B-B14F-4D97-AF65-F5344CB8AC3E}">
        <p14:creationId xmlns:p14="http://schemas.microsoft.com/office/powerpoint/2010/main" val="38650541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 typeface="Arial" panose="020B0604020202020204" pitchFamily="34" charset="0"/>
              <a:buNone/>
            </a:pPr>
            <a:endParaRPr lang="de-DE" baseline="0"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DA6C01-5F67-F145-8333-D92E7030BCE1}"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947991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i="1"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DA6C01-5F67-F145-8333-D92E7030BCE1}"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70601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 typeface="Arial" panose="020B0604020202020204" pitchFamily="34" charset="0"/>
              <a:buNone/>
            </a:pPr>
            <a:r>
              <a:rPr lang="en-GB" dirty="0"/>
              <a:t>.</a:t>
            </a:r>
          </a:p>
          <a:p>
            <a:pPr marL="171450" indent="-171450">
              <a:buFont typeface="Arial" panose="020B0604020202020204" pitchFamily="34" charset="0"/>
              <a:buChar char="•"/>
            </a:pPr>
            <a:r>
              <a:rPr lang="en-GB" dirty="0"/>
              <a:t>Proposals are submitted in a single stage and evaluated in one step;</a:t>
            </a:r>
            <a:br>
              <a:rPr lang="en-GB" dirty="0"/>
            </a:br>
            <a:endParaRPr lang="en-GB" dirty="0"/>
          </a:p>
          <a:p>
            <a:pPr marL="171450" indent="-171450">
              <a:buFont typeface="Arial" panose="020B0604020202020204" pitchFamily="34" charset="0"/>
              <a:buChar char="•"/>
            </a:pPr>
            <a:r>
              <a:rPr lang="en-GB" dirty="0"/>
              <a:t>The evaluation process takes 5 months maximum</a:t>
            </a:r>
            <a:r>
              <a:rPr lang="en-GB" baseline="0" dirty="0"/>
              <a:t>. So, the evaluation results </a:t>
            </a:r>
            <a:r>
              <a:rPr lang="en-GB" dirty="0"/>
              <a:t>will be available on</a:t>
            </a:r>
            <a:r>
              <a:rPr lang="en-GB" baseline="0" dirty="0"/>
              <a:t> to be defined </a:t>
            </a:r>
            <a:r>
              <a:rPr lang="en-GB" dirty="0"/>
              <a:t>2021 at the latest;</a:t>
            </a:r>
            <a:br>
              <a:rPr lang="en-GB" dirty="0"/>
            </a:br>
            <a:endParaRPr lang="en-GB" dirty="0"/>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The</a:t>
            </a:r>
            <a:r>
              <a:rPr lang="en-GB" baseline="0" dirty="0"/>
              <a:t> preparation for signing the </a:t>
            </a:r>
            <a:r>
              <a:rPr lang="en-GB" dirty="0"/>
              <a:t>grant agreement</a:t>
            </a:r>
            <a:r>
              <a:rPr lang="en-GB" baseline="0" dirty="0"/>
              <a:t> may take</a:t>
            </a:r>
            <a:r>
              <a:rPr lang="en-GB" dirty="0"/>
              <a:t> 3 months max.; so, in total, 8 months</a:t>
            </a:r>
            <a:r>
              <a:rPr lang="en-GB" baseline="0" dirty="0"/>
              <a:t> from the call deadline. This 8 months time-to-grant time frame is planned to be maintained in HE</a:t>
            </a:r>
            <a:endParaRPr lang="en-GB" dirty="0"/>
          </a:p>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dirty="0"/>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dirty="0"/>
              <a:t>The earliest possible starting date</a:t>
            </a:r>
            <a:r>
              <a:rPr lang="en-GB" b="0" baseline="0" dirty="0"/>
              <a:t> of the fellowship is the</a:t>
            </a:r>
            <a:r>
              <a:rPr lang="en-GB" dirty="0"/>
              <a:t> beginning of the following month after signing the grant agreement;</a:t>
            </a:r>
            <a:br>
              <a:rPr lang="en-GB" dirty="0"/>
            </a:br>
            <a:endParaRPr lang="en-GB" dirty="0"/>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dirty="0"/>
              <a:t>The latest possible starting date</a:t>
            </a:r>
            <a:r>
              <a:rPr lang="en-GB" b="1" dirty="0"/>
              <a:t> </a:t>
            </a:r>
            <a:r>
              <a:rPr lang="en-GB" b="0" baseline="0" dirty="0"/>
              <a:t>of the fellowship is</a:t>
            </a:r>
            <a:r>
              <a:rPr lang="en-GB" dirty="0"/>
              <a:t> 12 months after signing the grant agreement. Exceptions are possible,</a:t>
            </a:r>
            <a:r>
              <a:rPr lang="en-GB" baseline="0" dirty="0"/>
              <a:t> but have to be discussed with the project officer at the REA.</a:t>
            </a:r>
            <a:endParaRPr lang="en-GB"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DA6C01-5F67-F145-8333-D92E7030BCE1}"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47480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DA6C01-5F67-F145-8333-D92E7030BCE1}"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21011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DA6C01-5F67-F145-8333-D92E7030BCE1}"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499545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DA6C01-5F67-F145-8333-D92E7030BCE1}"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231228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DA6C01-5F67-F145-8333-D92E7030BCE1}"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42873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endParaRPr lang="de-DE"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DA6C01-5F67-F145-8333-D92E7030BCE1}"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548903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Tentative </a:t>
            </a:r>
            <a:r>
              <a:rPr lang="de-DE" dirty="0" err="1"/>
              <a:t>dates</a:t>
            </a:r>
            <a:r>
              <a:rPr lang="de-DE" dirty="0"/>
              <a:t>!</a:t>
            </a:r>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DA6C01-5F67-F145-8333-D92E7030BCE1}"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21764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altLang="de-DE" sz="1200" b="1" dirty="0"/>
              <a:t>Let’s now have a closer look at DNs:</a:t>
            </a:r>
            <a:endParaRPr lang="de-DE"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DA6C01-5F67-F145-8333-D92E7030BCE1}"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68873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sz="1200" noProof="0" dirty="0"/>
              <a:t>Only legal entities from EU MS and AC</a:t>
            </a:r>
            <a:r>
              <a:rPr lang="en-GB" noProof="0" dirty="0"/>
              <a:t> </a:t>
            </a:r>
            <a:r>
              <a:rPr lang="en-GB" sz="1200" noProof="0" dirty="0"/>
              <a:t>may form a network and apply for funding to the EC.</a:t>
            </a:r>
          </a:p>
          <a:p>
            <a:endParaRPr lang="en-GB" sz="1200" b="0" i="0" u="none" strike="noStrike" kern="1200" baseline="0" noProof="0" dirty="0">
              <a:solidFill>
                <a:schemeClr val="tx1"/>
              </a:solidFill>
              <a:latin typeface="+mn-lt"/>
              <a:ea typeface="+mn-ea"/>
              <a:cs typeface="+mn-cs"/>
            </a:endParaRPr>
          </a:p>
          <a:p>
            <a:r>
              <a:rPr lang="en-GB" sz="1200" b="0" i="0" u="none" strike="noStrike" kern="1200" baseline="0" noProof="0" dirty="0">
                <a:solidFill>
                  <a:schemeClr val="tx1"/>
                </a:solidFill>
                <a:latin typeface="+mn-lt"/>
                <a:ea typeface="+mn-ea"/>
                <a:cs typeface="+mn-cs"/>
              </a:rPr>
              <a:t>Beneficiary organisations are required to recruit eligible researchers providing national employment contracts that include social security coverage;</a:t>
            </a:r>
          </a:p>
          <a:p>
            <a:endParaRPr lang="en-GB" sz="1200" b="0" i="0" u="none" strike="noStrike" kern="1200" baseline="0" noProof="0" dirty="0">
              <a:solidFill>
                <a:schemeClr val="tx1"/>
              </a:solidFill>
              <a:latin typeface="+mn-lt"/>
              <a:ea typeface="+mn-ea"/>
              <a:cs typeface="+mn-cs"/>
            </a:endParaRPr>
          </a:p>
          <a:p>
            <a:r>
              <a:rPr lang="en-GB" dirty="0"/>
              <a:t>Eligible are ESRs of any nationality.</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“Early-Stage Researchers” means that at the date of recruitment by the beneficiary, ESRs must be in the first four years of their research careers and have not been awarded a doctoral degree.</a:t>
            </a:r>
          </a:p>
          <a:p>
            <a:endParaRPr lang="de-DE" dirty="0"/>
          </a:p>
          <a:p>
            <a:endParaRPr lang="de-DE"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DA6C01-5F67-F145-8333-D92E7030BCE1}"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537400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 typeface="Arial" panose="020B0604020202020204" pitchFamily="34" charset="0"/>
              <a:buNone/>
            </a:pPr>
            <a:r>
              <a:rPr lang="en-US" sz="1400" dirty="0"/>
              <a:t>The MSCA are aimed at</a:t>
            </a:r>
            <a:r>
              <a:rPr lang="en-US" sz="1400" baseline="0" dirty="0"/>
              <a:t> </a:t>
            </a:r>
            <a:r>
              <a:rPr lang="en-US" sz="1400" dirty="0"/>
              <a:t>fostering the career development of researchers at all career stages;</a:t>
            </a:r>
          </a:p>
          <a:p>
            <a:pPr marL="0" indent="0">
              <a:buFont typeface="Arial" panose="020B0604020202020204" pitchFamily="34" charset="0"/>
              <a:buNone/>
            </a:pPr>
            <a:r>
              <a:rPr lang="en-US" sz="1400" noProof="0" dirty="0"/>
              <a:t>The MSCA pursue a bottom-up approach. This means that project proposals from all scientific fields may receive funding.</a:t>
            </a:r>
          </a:p>
          <a:p>
            <a:pPr marL="0" indent="0">
              <a:buFont typeface="Arial" panose="020B0604020202020204" pitchFamily="34" charset="0"/>
              <a:buNone/>
            </a:pPr>
            <a:r>
              <a:rPr lang="en-US" sz="1400" noProof="0" dirty="0"/>
              <a:t>Crucial is solely their scientific excellence. </a:t>
            </a:r>
          </a:p>
          <a:p>
            <a:pPr marL="0" indent="0">
              <a:buFont typeface="Arial" panose="020B0604020202020204" pitchFamily="34" charset="0"/>
              <a:buNone/>
            </a:pPr>
            <a:endParaRPr lang="en-US" sz="1400" noProof="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noProof="0" dirty="0"/>
              <a:t>Besides the “scientific excellence” of research proposals, the second keyword you should retain is “mobility”.</a:t>
            </a:r>
          </a:p>
          <a:p>
            <a:pPr marL="0" indent="0">
              <a:buFont typeface="Arial" panose="020B0604020202020204" pitchFamily="34" charset="0"/>
              <a:buNone/>
            </a:pPr>
            <a:endParaRPr lang="en-US" sz="1400" noProof="0" dirty="0"/>
          </a:p>
          <a:p>
            <a:pPr marL="0" indent="0">
              <a:buFont typeface="Arial" panose="020B0604020202020204" pitchFamily="34" charset="0"/>
              <a:buNone/>
            </a:pPr>
            <a:r>
              <a:rPr lang="en-US" sz="1400" noProof="0" dirty="0"/>
              <a:t>The MSCA are the dedicated mobility programme within the first pillar in “Horizon Europe”.</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400" baseline="0" noProof="0" dirty="0"/>
              <a:t>T</a:t>
            </a:r>
            <a:r>
              <a:rPr lang="en-GB" sz="1400" noProof="0" dirty="0"/>
              <a:t>he European Commission considers mobility as an asset for the career development of researchers.</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noProof="0" dirty="0"/>
              <a:t>That’s why </a:t>
            </a:r>
            <a:r>
              <a:rPr lang="en-GB" sz="1400" noProof="0" dirty="0"/>
              <a:t>the </a:t>
            </a:r>
            <a:r>
              <a:rPr lang="en-GB" sz="1400" b="0" noProof="0" dirty="0"/>
              <a:t>key participation requirement </a:t>
            </a:r>
            <a:r>
              <a:rPr lang="en-GB" sz="1400" noProof="0" dirty="0"/>
              <a:t>for the most of the Marie </a:t>
            </a:r>
            <a:r>
              <a:rPr lang="en-GB" sz="1400" noProof="0" dirty="0" err="1"/>
              <a:t>Skłodowska</a:t>
            </a:r>
            <a:r>
              <a:rPr lang="en-GB" sz="1400" noProof="0" dirty="0"/>
              <a:t>-Curie actions is undertaking mobility. </a:t>
            </a:r>
          </a:p>
          <a:p>
            <a:pPr marL="171450" indent="-171450">
              <a:buFont typeface="Arial" panose="020B0604020202020204" pitchFamily="34" charset="0"/>
              <a:buChar char="•"/>
            </a:pPr>
            <a:endParaRPr lang="en-US" sz="1400" noProof="0" dirty="0"/>
          </a:p>
          <a:p>
            <a:pPr marL="0" indent="0">
              <a:buFont typeface="Arial" panose="020B0604020202020204" pitchFamily="34" charset="0"/>
              <a:buNone/>
            </a:pPr>
            <a:r>
              <a:rPr lang="en-US" sz="1400" noProof="0" dirty="0"/>
              <a:t>Talking about mobility we distinguish between:</a:t>
            </a:r>
            <a:br>
              <a:rPr lang="en-US" sz="1400" noProof="0" dirty="0"/>
            </a:br>
            <a:r>
              <a:rPr lang="en-US" sz="1400" noProof="0" dirty="0"/>
              <a:t>A. Physical transnational mobility:</a:t>
            </a:r>
            <a:r>
              <a:rPr lang="en-US" sz="1400" baseline="0" noProof="0" dirty="0"/>
              <a:t> this means that researchers are required to go to another country in order to broaden their knowledge;</a:t>
            </a:r>
          </a:p>
          <a:p>
            <a:pPr marL="0" indent="0">
              <a:buFont typeface="Arial" panose="020B0604020202020204" pitchFamily="34" charset="0"/>
              <a:buNone/>
            </a:pPr>
            <a:r>
              <a:rPr lang="en-US" sz="1400" noProof="0" dirty="0"/>
              <a:t>B. Intersectoral mobility:</a:t>
            </a:r>
            <a:r>
              <a:rPr lang="en-US" sz="1400" baseline="0" noProof="0" dirty="0"/>
              <a:t> this type of mobility is about interaction between academia and business.</a:t>
            </a:r>
          </a:p>
          <a:p>
            <a:pPr marL="457200" lvl="1" indent="0">
              <a:buFont typeface="Arial" panose="020B0604020202020204" pitchFamily="34" charset="0"/>
              <a:buNone/>
            </a:pPr>
            <a:endParaRPr lang="en-US" sz="1400" baseline="0" noProof="0" dirty="0"/>
          </a:p>
          <a:p>
            <a:pPr marL="0" lvl="0" indent="0">
              <a:buFont typeface="Arial" panose="020B0604020202020204" pitchFamily="34" charset="0"/>
              <a:buNone/>
            </a:pPr>
            <a:r>
              <a:rPr lang="en-US" sz="1400" baseline="0" noProof="0" dirty="0"/>
              <a:t>I have now mentioned two keywords to keep in mind when talking about the MSCA: </a:t>
            </a:r>
            <a:r>
              <a:rPr lang="en-US" sz="1400" noProof="0" dirty="0"/>
              <a:t>“scientific excellence” and “mobility”.</a:t>
            </a:r>
            <a:endParaRPr lang="en-US" sz="1400" baseline="0" noProof="0" dirty="0"/>
          </a:p>
          <a:p>
            <a:pPr marL="0" lvl="0" indent="0">
              <a:buFont typeface="Arial" panose="020B0604020202020204" pitchFamily="34" charset="0"/>
              <a:buNone/>
            </a:pPr>
            <a:r>
              <a:rPr lang="en-US" sz="1400" baseline="0" noProof="0" dirty="0"/>
              <a:t>The third keyword to remember is “employability”.</a:t>
            </a:r>
          </a:p>
          <a:p>
            <a:pPr marL="0" lvl="0" indent="0">
              <a:buFont typeface="Arial" panose="020B0604020202020204" pitchFamily="34" charset="0"/>
              <a:buNone/>
            </a:pPr>
            <a:r>
              <a:rPr lang="en-US" sz="1400" baseline="0" noProof="0" dirty="0"/>
              <a:t>Exposure to academic and non-academic sectors is required in order to enhance the employability of researchers.</a:t>
            </a:r>
          </a:p>
          <a:p>
            <a:pPr marL="0" lvl="0" indent="0">
              <a:buFont typeface="Arial" panose="020B0604020202020204" pitchFamily="34" charset="0"/>
              <a:buNone/>
            </a:pPr>
            <a:r>
              <a:rPr lang="en-US" sz="1400" baseline="0" noProof="0" dirty="0"/>
              <a:t>And this is another key element of the MSCA.</a:t>
            </a:r>
          </a:p>
          <a:p>
            <a:endParaRPr lang="de-DE"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DA6C01-5F67-F145-8333-D92E7030BCE1}"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043584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DA6C01-5F67-F145-8333-D92E7030BCE1}"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643447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noProof="0" dirty="0"/>
              <a:t>To be eligible, ESRs have to comply with the Mobility Rule explained on this slide</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1" noProof="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noProof="0" dirty="0"/>
              <a:t>This means that you are only eligible to apply for a DN position in Germany if you have lived here for less than 12 month prior the date of your recruitment.</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noProof="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noProof="0" dirty="0"/>
              <a:t>DN used to be called Innovative Training Networks (ITN) within H2020.</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noProof="0" dirty="0"/>
              <a:t>All vacancies still available within ITNs are published on the EURAXESS portal.</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noProof="0" dirty="0"/>
              <a:t>All future DN vacancies will be published there as well.</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noProof="0" dirty="0"/>
              <a:t>I have provided a hyperlink to the portal, currently 24 vacancies are available in Germany;</a:t>
            </a:r>
          </a:p>
          <a:p>
            <a:endParaRPr lang="de-DE"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DA6C01-5F67-F145-8333-D92E7030BCE1}"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638472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endParaRPr lang="de-DE"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DA6C01-5F67-F145-8333-D92E7030BCE1}"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131293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mn-lt"/>
                <a:ea typeface="+mn-ea"/>
                <a:cs typeface="+mn-cs"/>
              </a:rPr>
              <a:t>On this slide you see a typical PhD position offered in the framework of MSCA DN: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All necessary information such as a comprehensive description of the position, the application deadline and the contact information for your application is available.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You apply for this position directly </a:t>
            </a:r>
            <a:r>
              <a:rPr kumimoji="0" lang="de-AT" sz="1200" b="0" i="0" u="none" strike="noStrike" kern="1200" cap="none" spc="0" normalizeH="0" baseline="0" noProof="0" dirty="0" err="1">
                <a:ln>
                  <a:noFill/>
                </a:ln>
                <a:solidFill>
                  <a:prstClr val="black"/>
                </a:solidFill>
                <a:effectLst/>
                <a:uLnTx/>
                <a:uFillTx/>
                <a:latin typeface="+mn-lt"/>
                <a:ea typeface="+mn-ea"/>
                <a:cs typeface="+mn-cs"/>
              </a:rPr>
              <a:t>with</a:t>
            </a:r>
            <a:r>
              <a:rPr kumimoji="0" lang="de-AT" sz="1200" b="0" i="0" u="none" strike="noStrike" kern="1200" cap="none" spc="0" normalizeH="0" baseline="0" noProof="0" dirty="0">
                <a:ln>
                  <a:noFill/>
                </a:ln>
                <a:solidFill>
                  <a:prstClr val="black"/>
                </a:solidFill>
                <a:effectLst/>
                <a:uLnTx/>
                <a:uFillTx/>
                <a:latin typeface="+mn-lt"/>
                <a:ea typeface="+mn-ea"/>
                <a:cs typeface="+mn-cs"/>
              </a:rPr>
              <a:t> </a:t>
            </a:r>
            <a:r>
              <a:rPr kumimoji="0" lang="de-AT" sz="1200" b="0" i="0" u="none" strike="noStrike" kern="1200" cap="none" spc="0" normalizeH="0" baseline="0" noProof="0" dirty="0" err="1">
                <a:ln>
                  <a:noFill/>
                </a:ln>
                <a:solidFill>
                  <a:prstClr val="black"/>
                </a:solidFill>
                <a:effectLst/>
                <a:uLnTx/>
                <a:uFillTx/>
                <a:latin typeface="+mn-lt"/>
                <a:ea typeface="+mn-ea"/>
                <a:cs typeface="+mn-cs"/>
              </a:rPr>
              <a:t>the</a:t>
            </a:r>
            <a:r>
              <a:rPr kumimoji="0" lang="de-AT" sz="1200" b="0" i="0" u="none" strike="noStrike" kern="1200" cap="none" spc="0" normalizeH="0" baseline="0" noProof="0" dirty="0">
                <a:ln>
                  <a:noFill/>
                </a:ln>
                <a:solidFill>
                  <a:prstClr val="black"/>
                </a:solidFill>
                <a:effectLst/>
                <a:uLnTx/>
                <a:uFillTx/>
                <a:latin typeface="+mn-lt"/>
                <a:ea typeface="+mn-ea"/>
                <a:cs typeface="+mn-cs"/>
              </a:rPr>
              <a:t> host</a:t>
            </a:r>
            <a:r>
              <a:rPr kumimoji="0" lang="en-GB" sz="1200" b="0" i="0" u="none" strike="noStrike" kern="1200" cap="none" spc="0" normalizeH="0" baseline="0" noProof="0" dirty="0">
                <a:ln>
                  <a:noFill/>
                </a:ln>
                <a:solidFill>
                  <a:prstClr val="black"/>
                </a:solidFill>
                <a:effectLst/>
                <a:uLnTx/>
                <a:uFillTx/>
                <a:latin typeface="+mn-lt"/>
                <a:ea typeface="+mn-ea"/>
                <a:cs typeface="+mn-cs"/>
              </a:rPr>
              <a:t>.</a:t>
            </a:r>
            <a:endParaRPr lang="de-AT" i="1"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CF2995-AB43-4B7C-B8CD-9DC7C3692A9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797983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 typeface="Arial" panose="020B0604020202020204" pitchFamily="34" charset="0"/>
              <a:buNone/>
            </a:pPr>
            <a:endParaRPr lang="de-DE"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DA6C01-5F67-F145-8333-D92E7030BCE1}"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55586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Tentative </a:t>
            </a:r>
            <a:r>
              <a:rPr lang="de-DE" dirty="0" err="1"/>
              <a:t>dates</a:t>
            </a:r>
            <a:r>
              <a:rPr lang="de-DE" dirty="0"/>
              <a:t>!</a:t>
            </a:r>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DA6C01-5F67-F145-8333-D92E7030BCE1}"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585213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ußzeilenplatzhalter 3"/>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liennummernplatzhalt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DA6C01-5F67-F145-8333-D92E7030BCE1}"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056645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i="1" noProof="0" dirty="0"/>
          </a:p>
        </p:txBody>
      </p:sp>
      <p:sp>
        <p:nvSpPr>
          <p:cNvPr id="4" name="Fußzeilenplatzhalter 3"/>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liennummernplatzhalt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DA6C01-5F67-F145-8333-D92E7030BCE1}"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73258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DA6C01-5F67-F145-8333-D92E7030BCE1}"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701215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noProof="0" dirty="0"/>
              <a:t>To be eligible to apply, you must be </a:t>
            </a:r>
            <a:r>
              <a:rPr lang="en-IE" sz="1200" b="1" kern="1200" dirty="0">
                <a:solidFill>
                  <a:schemeClr val="tx1"/>
                </a:solidFill>
                <a:effectLst/>
                <a:latin typeface="+mn-lt"/>
                <a:ea typeface="+mn-ea"/>
                <a:cs typeface="+mn-cs"/>
              </a:rPr>
              <a:t>postdoctoral researchers </a:t>
            </a:r>
            <a:r>
              <a:rPr lang="en-IE" sz="1200" kern="1200" dirty="0">
                <a:solidFill>
                  <a:schemeClr val="tx1"/>
                </a:solidFill>
                <a:effectLst/>
                <a:latin typeface="+mn-lt"/>
                <a:ea typeface="+mn-ea"/>
                <a:cs typeface="+mn-cs"/>
              </a:rPr>
              <a:t>at the date of the call deadline, i.e. in a possession of a doctoral degree, defined as a successfully defended doctoral thesis, even if the doctoral degree has yet to be awarded. </a:t>
            </a:r>
            <a:br>
              <a:rPr lang="en-IE"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A medical doctor degree will be accepted only when it corresponds to a doctoral degree or if the researcher can demonstrate his/her appointment in a position that requires doctoral equivalency (e.g. professorship appointment). Medical doctor degrees corresponding to basic medical training as defined in Annex V of Directive 2005/36/EC will not be considered a doctoral degree.</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kern="1200" dirty="0">
              <a:solidFill>
                <a:schemeClr val="tx1"/>
              </a:solidFill>
              <a:effectLst/>
              <a:latin typeface="+mn-lt"/>
              <a:ea typeface="+mn-ea"/>
              <a:cs typeface="+mn-cs"/>
            </a:endParaRP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E" sz="1200" kern="1200" dirty="0">
                <a:solidFill>
                  <a:schemeClr val="tx1"/>
                </a:solidFill>
                <a:effectLst/>
                <a:latin typeface="+mn-lt"/>
                <a:ea typeface="+mn-ea"/>
                <a:cs typeface="+mn-cs"/>
              </a:rPr>
              <a:t>At the call deadline, supported researchers must have </a:t>
            </a:r>
            <a:r>
              <a:rPr lang="en-IE" sz="1200" b="1" kern="1200" dirty="0">
                <a:solidFill>
                  <a:schemeClr val="tx1"/>
                </a:solidFill>
                <a:effectLst/>
                <a:latin typeface="+mn-lt"/>
                <a:ea typeface="+mn-ea"/>
                <a:cs typeface="+mn-cs"/>
              </a:rPr>
              <a:t>a maximum of 8 years full-time equivalent experience in research,</a:t>
            </a:r>
            <a:r>
              <a:rPr lang="en-IE" sz="1200" kern="1200" dirty="0">
                <a:solidFill>
                  <a:schemeClr val="tx1"/>
                </a:solidFill>
                <a:effectLst/>
                <a:latin typeface="+mn-lt"/>
                <a:ea typeface="+mn-ea"/>
                <a:cs typeface="+mn-cs"/>
              </a:rPr>
              <a:t> measured from the date that the researcher was in a possession of a doctoral degree and certified by appropriate documents. Years of experience outside research and career breaks (e.g. due to parental leave), will not be taken into account. For nationals or long-term residents of EU Member States or Horizon Europe Associated Countries who wish to reintegrate to pursue their research career in EU Member States or Horizon Europe Associated Countries, years of experience in research in third countries will not be considered in the above maximum.  </a:t>
            </a:r>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Maternity: for each child born prior to the call deadline, 18 months will be deducted from the experience in research unless the applicant can document a longer parental leave prior to the call deadline. Paternity: for each child born prior to the call deadline, the documented time of parental leave taken until the call deadline will be deducted from the experience in research.</a:t>
            </a:r>
          </a:p>
          <a:p>
            <a:r>
              <a:rPr lang="en-GB" sz="1200" kern="1200" dirty="0">
                <a:solidFill>
                  <a:schemeClr val="tx1"/>
                </a:solidFill>
                <a:effectLst/>
                <a:latin typeface="+mn-lt"/>
                <a:ea typeface="+mn-ea"/>
                <a:cs typeface="+mn-cs"/>
              </a:rPr>
              <a:t> </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de-DE" b="0" kern="0" dirty="0"/>
              <a:t>For the duration of your fellowship you will be appointed under an employment contract including social security coverage;</a:t>
            </a:r>
            <a:br>
              <a:rPr lang="en-US" altLang="de-DE" b="0" kern="0" dirty="0"/>
            </a:br>
            <a:endParaRPr lang="en-US" altLang="de-DE" b="0" kern="0" dirty="0"/>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baseline="0" noProof="0" dirty="0"/>
              <a:t>You are expected to work full-time. </a:t>
            </a:r>
            <a:r>
              <a:rPr lang="en-US" sz="1200" b="0" i="0" kern="1200" dirty="0">
                <a:solidFill>
                  <a:schemeClr val="tx1"/>
                </a:solidFill>
                <a:effectLst/>
                <a:latin typeface="+mn-lt"/>
                <a:ea typeface="+mn-ea"/>
                <a:cs typeface="+mn-cs"/>
              </a:rPr>
              <a:t>Part-time work due to personal or family reasons can be requested; Part-time work due to engaging in supplementary activities </a:t>
            </a:r>
            <a:r>
              <a:rPr lang="en-US" b="0" baseline="0" noProof="0" dirty="0"/>
              <a:t>(like creating a company, </a:t>
            </a:r>
            <a:r>
              <a:rPr lang="en-US" baseline="0" noProof="0" dirty="0"/>
              <a:t>pursuing another research project, or engaging in advanced studies not related to your MSC grant);</a:t>
            </a:r>
            <a:r>
              <a:rPr lang="en-US" sz="1200" b="0" i="0" kern="1200" dirty="0">
                <a:solidFill>
                  <a:schemeClr val="tx1"/>
                </a:solidFill>
                <a:effectLst/>
                <a:latin typeface="+mn-lt"/>
                <a:ea typeface="+mn-ea"/>
                <a:cs typeface="+mn-cs"/>
              </a:rPr>
              <a:t> can be requested also, not for the outgoing phase of the Global Fellowships though.</a:t>
            </a:r>
            <a:r>
              <a:rPr lang="en-US" dirty="0"/>
              <a:t> </a:t>
            </a:r>
            <a:br>
              <a:rPr lang="en-US" dirty="0"/>
            </a:br>
            <a:endParaRPr lang="en-US" baseline="0" noProof="0" dirty="0"/>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noProof="0" dirty="0"/>
              <a:t>You apply together with your chosen supervisor at the host institution. Your host institution will be the beneficiary of the Action and signs the Grant Agreement with the European Commission. This means that the host institution has the complete responsibility for the proper implementation of the action.</a:t>
            </a:r>
          </a:p>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noProof="0" dirty="0"/>
          </a:p>
          <a:p>
            <a:endParaRPr lang="de-DE"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DA6C01-5F67-F145-8333-D92E7030BCE1}"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541391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This</a:t>
            </a:r>
            <a:r>
              <a:rPr lang="de-DE" baseline="0" dirty="0"/>
              <a:t> </a:t>
            </a:r>
            <a:r>
              <a:rPr lang="de-DE" baseline="0" dirty="0" err="1"/>
              <a:t>is</a:t>
            </a:r>
            <a:r>
              <a:rPr lang="de-DE" baseline="0" dirty="0"/>
              <a:t> an </a:t>
            </a:r>
            <a:r>
              <a:rPr lang="de-DE" baseline="0" dirty="0" err="1"/>
              <a:t>overview</a:t>
            </a:r>
            <a:r>
              <a:rPr lang="de-DE" baseline="0" dirty="0"/>
              <a:t> </a:t>
            </a:r>
            <a:r>
              <a:rPr lang="de-DE" baseline="0" dirty="0" err="1"/>
              <a:t>of</a:t>
            </a:r>
            <a:r>
              <a:rPr lang="de-DE" baseline="0" dirty="0"/>
              <a:t> </a:t>
            </a:r>
            <a:r>
              <a:rPr lang="de-DE" baseline="0" dirty="0" err="1"/>
              <a:t>the</a:t>
            </a:r>
            <a:r>
              <a:rPr lang="de-DE" baseline="0" dirty="0"/>
              <a:t> different </a:t>
            </a:r>
            <a:r>
              <a:rPr lang="de-DE" baseline="0" dirty="0" err="1"/>
              <a:t>programme</a:t>
            </a:r>
            <a:r>
              <a:rPr lang="de-DE" baseline="0" dirty="0"/>
              <a:t> </a:t>
            </a:r>
            <a:r>
              <a:rPr lang="de-DE" baseline="0" dirty="0" err="1"/>
              <a:t>lines</a:t>
            </a:r>
            <a:r>
              <a:rPr lang="de-DE" baseline="0" dirty="0"/>
              <a:t> </a:t>
            </a:r>
            <a:r>
              <a:rPr lang="de-DE" baseline="0" dirty="0" err="1"/>
              <a:t>within</a:t>
            </a:r>
            <a:r>
              <a:rPr lang="de-DE" baseline="0" dirty="0"/>
              <a:t> </a:t>
            </a:r>
            <a:r>
              <a:rPr lang="de-DE" baseline="0" dirty="0" err="1"/>
              <a:t>the</a:t>
            </a:r>
            <a:r>
              <a:rPr lang="de-DE" baseline="0" dirty="0"/>
              <a:t> Individual Fellowships. </a:t>
            </a:r>
            <a:r>
              <a:rPr lang="de-DE" baseline="0" dirty="0" err="1"/>
              <a:t>You</a:t>
            </a:r>
            <a:r>
              <a:rPr lang="de-DE" baseline="0" dirty="0"/>
              <a:t> </a:t>
            </a:r>
            <a:r>
              <a:rPr lang="de-DE" baseline="0" dirty="0" err="1"/>
              <a:t>can</a:t>
            </a:r>
            <a:r>
              <a:rPr lang="de-DE" baseline="0" dirty="0"/>
              <a:t> </a:t>
            </a:r>
            <a:r>
              <a:rPr lang="de-DE" baseline="0" dirty="0" err="1"/>
              <a:t>see</a:t>
            </a:r>
            <a:r>
              <a:rPr lang="de-DE" baseline="0" dirty="0"/>
              <a:t> </a:t>
            </a:r>
            <a:r>
              <a:rPr lang="de-DE" baseline="0" dirty="0" err="1"/>
              <a:t>the</a:t>
            </a:r>
            <a:r>
              <a:rPr lang="de-DE" baseline="0" dirty="0"/>
              <a:t> different EF </a:t>
            </a:r>
            <a:r>
              <a:rPr lang="de-DE" baseline="0" dirty="0" err="1"/>
              <a:t>types</a:t>
            </a:r>
            <a:r>
              <a:rPr lang="de-DE" baseline="0" dirty="0"/>
              <a:t> </a:t>
            </a:r>
            <a:r>
              <a:rPr lang="de-DE" baseline="0" dirty="0" err="1"/>
              <a:t>with</a:t>
            </a:r>
            <a:r>
              <a:rPr lang="de-DE" baseline="0" dirty="0"/>
              <a:t> </a:t>
            </a:r>
            <a:r>
              <a:rPr lang="de-DE" baseline="0" dirty="0" err="1"/>
              <a:t>their</a:t>
            </a:r>
            <a:r>
              <a:rPr lang="de-DE" baseline="0" dirty="0"/>
              <a:t> </a:t>
            </a:r>
            <a:r>
              <a:rPr lang="de-DE" baseline="0" dirty="0" err="1"/>
              <a:t>respective</a:t>
            </a:r>
            <a:r>
              <a:rPr lang="de-DE" baseline="0" dirty="0"/>
              <a:t> </a:t>
            </a:r>
            <a:r>
              <a:rPr lang="de-DE" baseline="0" dirty="0" err="1"/>
              <a:t>duration</a:t>
            </a:r>
            <a:r>
              <a:rPr lang="de-DE" baseline="0" dirty="0"/>
              <a:t> on </a:t>
            </a:r>
            <a:r>
              <a:rPr lang="de-DE" baseline="0" dirty="0" err="1"/>
              <a:t>the</a:t>
            </a:r>
            <a:r>
              <a:rPr lang="de-DE" baseline="0" dirty="0"/>
              <a:t> </a:t>
            </a:r>
            <a:r>
              <a:rPr lang="de-DE" baseline="0" dirty="0" err="1"/>
              <a:t>left</a:t>
            </a:r>
            <a:r>
              <a:rPr lang="de-DE" baseline="0" dirty="0"/>
              <a:t> </a:t>
            </a:r>
            <a:r>
              <a:rPr lang="de-DE" baseline="0" dirty="0" err="1"/>
              <a:t>hand</a:t>
            </a:r>
            <a:r>
              <a:rPr lang="de-DE" baseline="0" dirty="0"/>
              <a:t> </a:t>
            </a:r>
            <a:r>
              <a:rPr lang="de-DE" baseline="0" dirty="0" err="1"/>
              <a:t>side</a:t>
            </a:r>
            <a:r>
              <a:rPr lang="de-DE" baseline="0" dirty="0"/>
              <a:t> </a:t>
            </a:r>
            <a:r>
              <a:rPr lang="de-DE" baseline="0" dirty="0" err="1"/>
              <a:t>and</a:t>
            </a:r>
            <a:r>
              <a:rPr lang="de-DE" baseline="0" dirty="0"/>
              <a:t> </a:t>
            </a:r>
            <a:r>
              <a:rPr lang="de-DE" baseline="0" dirty="0" err="1"/>
              <a:t>the</a:t>
            </a:r>
            <a:r>
              <a:rPr lang="de-DE" baseline="0" dirty="0"/>
              <a:t> GF on </a:t>
            </a:r>
            <a:r>
              <a:rPr lang="de-DE" baseline="0" dirty="0" err="1"/>
              <a:t>the</a:t>
            </a:r>
            <a:r>
              <a:rPr lang="de-DE" baseline="0" dirty="0"/>
              <a:t> </a:t>
            </a:r>
            <a:r>
              <a:rPr lang="de-DE" baseline="0" dirty="0" err="1"/>
              <a:t>right</a:t>
            </a:r>
            <a:r>
              <a:rPr lang="de-DE" baseline="0" dirty="0"/>
              <a:t> </a:t>
            </a:r>
            <a:r>
              <a:rPr lang="de-DE" baseline="0" dirty="0" err="1"/>
              <a:t>hand</a:t>
            </a:r>
            <a:r>
              <a:rPr lang="de-DE" baseline="0" dirty="0"/>
              <a:t> </a:t>
            </a:r>
            <a:r>
              <a:rPr lang="de-DE" baseline="0" dirty="0" err="1"/>
              <a:t>side</a:t>
            </a:r>
            <a:r>
              <a:rPr lang="de-DE" baseline="0" dirty="0"/>
              <a:t>.</a:t>
            </a:r>
            <a:endParaRPr lang="de-DE"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DA6C01-5F67-F145-8333-D92E7030BCE1}"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8642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de-DE" dirty="0"/>
              <a:t>European Standard Fellowships </a:t>
            </a:r>
            <a:r>
              <a:rPr lang="de-DE" dirty="0" err="1"/>
              <a:t>and</a:t>
            </a:r>
            <a:r>
              <a:rPr lang="de-DE" dirty="0"/>
              <a:t> Global Fellowships will </a:t>
            </a:r>
            <a:r>
              <a:rPr lang="de-DE" dirty="0" err="1"/>
              <a:t>be</a:t>
            </a:r>
            <a:r>
              <a:rPr lang="de-DE" dirty="0"/>
              <a:t> </a:t>
            </a:r>
            <a:r>
              <a:rPr lang="de-DE" dirty="0" err="1"/>
              <a:t>evaluated</a:t>
            </a:r>
            <a:r>
              <a:rPr lang="de-DE" dirty="0"/>
              <a:t> </a:t>
            </a:r>
            <a:r>
              <a:rPr lang="de-DE" dirty="0" err="1"/>
              <a:t>and</a:t>
            </a:r>
            <a:r>
              <a:rPr lang="de-DE" dirty="0"/>
              <a:t> </a:t>
            </a:r>
            <a:r>
              <a:rPr lang="de-DE" dirty="0" err="1"/>
              <a:t>ranked</a:t>
            </a:r>
            <a:r>
              <a:rPr lang="de-DE" dirty="0"/>
              <a:t> in </a:t>
            </a:r>
            <a:r>
              <a:rPr lang="de-DE" dirty="0" err="1"/>
              <a:t>eight</a:t>
            </a:r>
            <a:r>
              <a:rPr lang="de-DE" dirty="0"/>
              <a:t> </a:t>
            </a:r>
            <a:r>
              <a:rPr lang="de-DE" dirty="0" err="1"/>
              <a:t>scientific</a:t>
            </a:r>
            <a:r>
              <a:rPr lang="de-DE" dirty="0"/>
              <a:t> </a:t>
            </a:r>
            <a:r>
              <a:rPr lang="de-DE" dirty="0" err="1"/>
              <a:t>panels</a:t>
            </a:r>
            <a:r>
              <a:rPr lang="de-DE" dirty="0"/>
              <a:t>.</a:t>
            </a:r>
          </a:p>
          <a:p>
            <a:pPr marL="171450" indent="-171450">
              <a:buFont typeface="Arial" panose="020B0604020202020204" pitchFamily="34" charset="0"/>
              <a:buChar char="•"/>
            </a:pPr>
            <a:endParaRPr lang="de-DE" dirty="0"/>
          </a:p>
          <a:p>
            <a:pPr marL="171450" indent="-171450">
              <a:buFont typeface="Arial" panose="020B0604020202020204" pitchFamily="34" charset="0"/>
              <a:buChar char="•"/>
            </a:pPr>
            <a:r>
              <a:rPr lang="de-DE" dirty="0" err="1"/>
              <a:t>You</a:t>
            </a:r>
            <a:r>
              <a:rPr lang="de-DE" dirty="0"/>
              <a:t> </a:t>
            </a:r>
            <a:r>
              <a:rPr lang="de-DE" dirty="0" err="1"/>
              <a:t>can</a:t>
            </a:r>
            <a:r>
              <a:rPr lang="de-DE" dirty="0"/>
              <a:t> find a </a:t>
            </a:r>
            <a:r>
              <a:rPr lang="de-DE" dirty="0" err="1"/>
              <a:t>list</a:t>
            </a:r>
            <a:r>
              <a:rPr lang="de-DE" dirty="0"/>
              <a:t> </a:t>
            </a:r>
            <a:r>
              <a:rPr lang="de-DE" dirty="0" err="1"/>
              <a:t>of</a:t>
            </a:r>
            <a:r>
              <a:rPr lang="de-DE" baseline="0" dirty="0"/>
              <a:t> </a:t>
            </a:r>
            <a:r>
              <a:rPr lang="de-DE" baseline="0" dirty="0" err="1"/>
              <a:t>the</a:t>
            </a:r>
            <a:r>
              <a:rPr lang="de-DE" baseline="0" dirty="0"/>
              <a:t> </a:t>
            </a:r>
            <a:r>
              <a:rPr lang="de-DE" baseline="0" dirty="0" err="1"/>
              <a:t>scientific</a:t>
            </a:r>
            <a:r>
              <a:rPr lang="de-DE" baseline="0" dirty="0"/>
              <a:t> </a:t>
            </a:r>
            <a:r>
              <a:rPr lang="de-DE" baseline="0" dirty="0" err="1"/>
              <a:t>panels</a:t>
            </a:r>
            <a:r>
              <a:rPr lang="de-DE" baseline="0" dirty="0"/>
              <a:t> </a:t>
            </a:r>
            <a:r>
              <a:rPr lang="de-DE" baseline="0" dirty="0" err="1"/>
              <a:t>and</a:t>
            </a:r>
            <a:r>
              <a:rPr lang="de-DE" baseline="0" dirty="0"/>
              <a:t> </a:t>
            </a:r>
            <a:r>
              <a:rPr lang="de-DE" baseline="0" dirty="0" err="1"/>
              <a:t>their</a:t>
            </a:r>
            <a:r>
              <a:rPr lang="de-DE" baseline="0" dirty="0"/>
              <a:t> </a:t>
            </a:r>
            <a:r>
              <a:rPr lang="de-DE" baseline="0" dirty="0" err="1"/>
              <a:t>descriptors</a:t>
            </a:r>
            <a:r>
              <a:rPr lang="de-DE" baseline="0" dirty="0"/>
              <a:t>, </a:t>
            </a:r>
            <a:r>
              <a:rPr lang="de-DE" baseline="0" dirty="0" err="1"/>
              <a:t>which</a:t>
            </a:r>
            <a:r>
              <a:rPr lang="de-DE" baseline="0" dirty="0"/>
              <a:t> </a:t>
            </a:r>
            <a:r>
              <a:rPr lang="de-DE" baseline="0" dirty="0" err="1"/>
              <a:t>you</a:t>
            </a:r>
            <a:r>
              <a:rPr lang="de-DE" baseline="0" dirty="0"/>
              <a:t> will </a:t>
            </a:r>
            <a:r>
              <a:rPr lang="de-DE" baseline="0" dirty="0" err="1"/>
              <a:t>need</a:t>
            </a:r>
            <a:r>
              <a:rPr lang="de-DE" baseline="0" dirty="0"/>
              <a:t> </a:t>
            </a:r>
            <a:r>
              <a:rPr lang="de-DE" baseline="0" dirty="0" err="1"/>
              <a:t>to</a:t>
            </a:r>
            <a:r>
              <a:rPr lang="de-DE" baseline="0" dirty="0"/>
              <a:t> </a:t>
            </a:r>
            <a:r>
              <a:rPr lang="de-DE" baseline="0" dirty="0" err="1"/>
              <a:t>fill</a:t>
            </a:r>
            <a:r>
              <a:rPr lang="de-DE" baseline="0" dirty="0"/>
              <a:t> in form A </a:t>
            </a:r>
            <a:r>
              <a:rPr lang="de-DE" baseline="0" dirty="0" err="1"/>
              <a:t>of</a:t>
            </a:r>
            <a:r>
              <a:rPr lang="de-DE" baseline="0" dirty="0"/>
              <a:t> </a:t>
            </a:r>
            <a:r>
              <a:rPr lang="de-DE" baseline="0" dirty="0" err="1"/>
              <a:t>the</a:t>
            </a:r>
            <a:r>
              <a:rPr lang="de-DE" baseline="0" dirty="0"/>
              <a:t> </a:t>
            </a:r>
            <a:r>
              <a:rPr lang="de-DE" baseline="0" dirty="0" err="1"/>
              <a:t>application</a:t>
            </a:r>
            <a:r>
              <a:rPr lang="de-DE" baseline="0" dirty="0"/>
              <a:t>, in Annex 4 </a:t>
            </a:r>
            <a:r>
              <a:rPr lang="de-DE" baseline="0" dirty="0" err="1"/>
              <a:t>of</a:t>
            </a:r>
            <a:r>
              <a:rPr lang="de-DE" baseline="0" dirty="0"/>
              <a:t> </a:t>
            </a:r>
            <a:r>
              <a:rPr lang="de-DE" baseline="0" dirty="0" err="1"/>
              <a:t>the</a:t>
            </a:r>
            <a:r>
              <a:rPr lang="de-DE" baseline="0" dirty="0"/>
              <a:t> Guide </a:t>
            </a:r>
            <a:r>
              <a:rPr lang="de-DE" baseline="0" dirty="0" err="1"/>
              <a:t>for</a:t>
            </a:r>
            <a:r>
              <a:rPr lang="de-DE" baseline="0" dirty="0"/>
              <a:t> </a:t>
            </a:r>
            <a:r>
              <a:rPr lang="de-DE" baseline="0" dirty="0" err="1"/>
              <a:t>Applicants</a:t>
            </a:r>
            <a:r>
              <a:rPr lang="de-DE" baseline="0" dirty="0"/>
              <a:t>.</a:t>
            </a:r>
          </a:p>
          <a:p>
            <a:pPr marL="171450" indent="-171450">
              <a:buFont typeface="Arial" panose="020B0604020202020204" pitchFamily="34" charset="0"/>
              <a:buChar char="•"/>
            </a:pPr>
            <a:endParaRPr lang="de-DE" baseline="0" dirty="0"/>
          </a:p>
          <a:p>
            <a:pPr marL="171450" indent="-171450">
              <a:buFont typeface="Arial" panose="020B0604020202020204" pitchFamily="34" charset="0"/>
              <a:buChar char="•"/>
            </a:pPr>
            <a:r>
              <a:rPr lang="de-DE" baseline="0" dirty="0" err="1"/>
              <a:t>Multidisciplinary</a:t>
            </a:r>
            <a:r>
              <a:rPr lang="de-DE" baseline="0" dirty="0"/>
              <a:t> </a:t>
            </a:r>
            <a:r>
              <a:rPr lang="de-DE" baseline="0" dirty="0" err="1"/>
              <a:t>subpanels</a:t>
            </a:r>
            <a:r>
              <a:rPr lang="de-DE" baseline="0" dirty="0"/>
              <a:t> </a:t>
            </a:r>
            <a:r>
              <a:rPr lang="de-DE" baseline="0" dirty="0" err="1"/>
              <a:t>exist</a:t>
            </a:r>
            <a:r>
              <a:rPr lang="de-DE" baseline="0" dirty="0"/>
              <a:t> </a:t>
            </a:r>
            <a:r>
              <a:rPr lang="de-DE" baseline="0" dirty="0" err="1"/>
              <a:t>for</a:t>
            </a:r>
            <a:r>
              <a:rPr lang="de-DE" baseline="0" dirty="0"/>
              <a:t> </a:t>
            </a:r>
            <a:r>
              <a:rPr lang="de-DE" baseline="0" dirty="0" err="1"/>
              <a:t>Ri</a:t>
            </a:r>
            <a:r>
              <a:rPr lang="de-DE" baseline="0" dirty="0"/>
              <a:t>, CAR </a:t>
            </a:r>
            <a:r>
              <a:rPr lang="de-DE" baseline="0" dirty="0" err="1"/>
              <a:t>and</a:t>
            </a:r>
            <a:r>
              <a:rPr lang="de-DE" baseline="0" dirty="0"/>
              <a:t> SE. This </a:t>
            </a:r>
            <a:r>
              <a:rPr lang="de-DE" baseline="0" dirty="0" err="1"/>
              <a:t>means</a:t>
            </a:r>
            <a:r>
              <a:rPr lang="de-DE" baseline="0" dirty="0"/>
              <a:t> </a:t>
            </a:r>
            <a:r>
              <a:rPr lang="de-DE" baseline="0" dirty="0" err="1"/>
              <a:t>you</a:t>
            </a:r>
            <a:r>
              <a:rPr lang="de-DE" baseline="0" dirty="0"/>
              <a:t> still </a:t>
            </a:r>
            <a:r>
              <a:rPr lang="de-DE" baseline="0" dirty="0" err="1"/>
              <a:t>need</a:t>
            </a:r>
            <a:r>
              <a:rPr lang="de-DE" baseline="0" dirty="0"/>
              <a:t> </a:t>
            </a:r>
            <a:r>
              <a:rPr lang="de-DE" baseline="0" dirty="0" err="1"/>
              <a:t>the</a:t>
            </a:r>
            <a:r>
              <a:rPr lang="de-DE" baseline="0" dirty="0"/>
              <a:t> </a:t>
            </a:r>
            <a:r>
              <a:rPr lang="de-DE" baseline="0" dirty="0" err="1"/>
              <a:t>descriptors</a:t>
            </a:r>
            <a:r>
              <a:rPr lang="de-DE" baseline="0" dirty="0"/>
              <a:t> </a:t>
            </a:r>
            <a:r>
              <a:rPr lang="de-DE" baseline="0" dirty="0" err="1"/>
              <a:t>for</a:t>
            </a:r>
            <a:r>
              <a:rPr lang="de-DE" baseline="0" dirty="0"/>
              <a:t> </a:t>
            </a:r>
            <a:r>
              <a:rPr lang="de-DE" baseline="0" dirty="0" err="1"/>
              <a:t>the</a:t>
            </a:r>
            <a:r>
              <a:rPr lang="de-DE" baseline="0" dirty="0"/>
              <a:t> </a:t>
            </a:r>
            <a:r>
              <a:rPr lang="de-DE" baseline="0" dirty="0" err="1"/>
              <a:t>allocation</a:t>
            </a:r>
            <a:r>
              <a:rPr lang="de-DE" baseline="0" dirty="0"/>
              <a:t> </a:t>
            </a:r>
            <a:r>
              <a:rPr lang="de-DE" baseline="0" dirty="0" err="1"/>
              <a:t>of</a:t>
            </a:r>
            <a:r>
              <a:rPr lang="de-DE" baseline="0" dirty="0"/>
              <a:t> </a:t>
            </a:r>
            <a:r>
              <a:rPr lang="de-DE" baseline="0" dirty="0" err="1"/>
              <a:t>evaluators</a:t>
            </a:r>
            <a:r>
              <a:rPr lang="de-DE" baseline="0" dirty="0"/>
              <a:t>, but </a:t>
            </a:r>
            <a:r>
              <a:rPr lang="de-DE" baseline="0" dirty="0" err="1"/>
              <a:t>there</a:t>
            </a:r>
            <a:r>
              <a:rPr lang="de-DE" baseline="0" dirty="0"/>
              <a:t> will </a:t>
            </a:r>
            <a:r>
              <a:rPr lang="de-DE" baseline="0" dirty="0" err="1"/>
              <a:t>only</a:t>
            </a:r>
            <a:r>
              <a:rPr lang="de-DE" baseline="0" dirty="0"/>
              <a:t> </a:t>
            </a:r>
            <a:r>
              <a:rPr lang="de-DE" baseline="0" dirty="0" err="1"/>
              <a:t>be</a:t>
            </a:r>
            <a:r>
              <a:rPr lang="de-DE" baseline="0" dirty="0"/>
              <a:t> </a:t>
            </a:r>
            <a:r>
              <a:rPr lang="de-DE" baseline="0" dirty="0" err="1"/>
              <a:t>one</a:t>
            </a:r>
            <a:r>
              <a:rPr lang="de-DE" baseline="0" dirty="0"/>
              <a:t> </a:t>
            </a:r>
            <a:r>
              <a:rPr lang="de-DE" baseline="0" dirty="0" err="1"/>
              <a:t>ranking</a:t>
            </a:r>
            <a:r>
              <a:rPr lang="de-DE" baseline="0" dirty="0"/>
              <a:t> </a:t>
            </a:r>
            <a:r>
              <a:rPr lang="de-DE" baseline="0" dirty="0" err="1"/>
              <a:t>list</a:t>
            </a:r>
            <a:r>
              <a:rPr lang="de-DE" baseline="0" dirty="0"/>
              <a:t> </a:t>
            </a:r>
            <a:r>
              <a:rPr lang="de-DE" baseline="0" dirty="0" err="1"/>
              <a:t>for</a:t>
            </a:r>
            <a:r>
              <a:rPr lang="de-DE" baseline="0" dirty="0"/>
              <a:t> </a:t>
            </a:r>
            <a:r>
              <a:rPr lang="de-DE" baseline="0" dirty="0" err="1"/>
              <a:t>these</a:t>
            </a:r>
            <a:r>
              <a:rPr lang="de-DE" baseline="0" dirty="0"/>
              <a:t> 3 </a:t>
            </a:r>
            <a:r>
              <a:rPr lang="de-DE" baseline="0" dirty="0" err="1"/>
              <a:t>subpanels</a:t>
            </a:r>
            <a:r>
              <a:rPr lang="de-DE" baseline="0" dirty="0"/>
              <a:t>.</a:t>
            </a:r>
            <a:endParaRPr lang="de-DE"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DA6C01-5F67-F145-8333-D92E7030BCE1}"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75359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 typeface="Arial" panose="020B0604020202020204" pitchFamily="34" charset="0"/>
              <a:buNone/>
            </a:pPr>
            <a:r>
              <a:rPr lang="en-GB" noProof="0" dirty="0"/>
              <a:t>Within the Standard European Fellowship programme you conduct a 1 to 2-year research stay in Europe:</a:t>
            </a:r>
            <a:br>
              <a:rPr lang="en-GB" noProof="0" dirty="0"/>
            </a:br>
            <a:endParaRPr lang="en-GB" noProof="0" dirty="0"/>
          </a:p>
          <a:p>
            <a:pPr marL="171450" indent="-171450">
              <a:buFont typeface="Arial" panose="020B0604020202020204" pitchFamily="34" charset="0"/>
              <a:buChar char="•"/>
            </a:pPr>
            <a:r>
              <a:rPr lang="en-GB" noProof="0" dirty="0"/>
              <a:t>You must be an experienced researcher of any</a:t>
            </a:r>
            <a:r>
              <a:rPr lang="en-GB" baseline="0" noProof="0" dirty="0"/>
              <a:t> nationality;</a:t>
            </a:r>
          </a:p>
          <a:p>
            <a:pPr marL="171450" indent="-171450">
              <a:buFont typeface="Arial" panose="020B0604020202020204" pitchFamily="34" charset="0"/>
              <a:buChar char="•"/>
            </a:pPr>
            <a:r>
              <a:rPr lang="en-GB" noProof="0" dirty="0"/>
              <a:t>But</a:t>
            </a:r>
            <a:r>
              <a:rPr lang="en-GB" baseline="0" noProof="0" dirty="0"/>
              <a:t>, keep in mind, that y</a:t>
            </a:r>
            <a:r>
              <a:rPr lang="en-GB" noProof="0" dirty="0"/>
              <a:t>ou</a:t>
            </a:r>
            <a:r>
              <a:rPr lang="en-GB" baseline="0" noProof="0" dirty="0"/>
              <a:t> </a:t>
            </a:r>
            <a:r>
              <a:rPr lang="en-GB" noProof="0" dirty="0"/>
              <a:t>have to comply with the general mobility rule;</a:t>
            </a:r>
            <a:br>
              <a:rPr lang="en-GB" noProof="0" dirty="0"/>
            </a:br>
            <a:endParaRPr lang="en-GB" noProof="0" dirty="0"/>
          </a:p>
          <a:p>
            <a:pPr marL="171450" indent="-171450">
              <a:buFont typeface="Arial" panose="020B0604020202020204" pitchFamily="34" charset="0"/>
              <a:buChar char="•"/>
            </a:pPr>
            <a:r>
              <a:rPr lang="en-GB" altLang="de-DE" b="0" kern="0" dirty="0"/>
              <a:t>Your host institution</a:t>
            </a:r>
            <a:r>
              <a:rPr lang="en-GB" altLang="de-DE" b="0" kern="0" baseline="0" dirty="0"/>
              <a:t> may be from any sector, but has to be </a:t>
            </a:r>
            <a:r>
              <a:rPr lang="en-GB" altLang="de-DE" b="0" kern="0" dirty="0"/>
              <a:t>active in Research &amp; Development;</a:t>
            </a:r>
            <a:br>
              <a:rPr lang="en-GB" altLang="de-DE" b="0" kern="0" dirty="0"/>
            </a:br>
            <a:endParaRPr lang="en-GB" altLang="de-DE" b="0" kern="0" dirty="0"/>
          </a:p>
          <a:p>
            <a:pPr marL="171450" indent="-171450">
              <a:buFont typeface="Arial" panose="020B0604020202020204" pitchFamily="34" charset="0"/>
              <a:buChar char="•"/>
            </a:pPr>
            <a:r>
              <a:rPr lang="en-GB" altLang="de-DE" kern="0" dirty="0"/>
              <a:t>Your proposal is</a:t>
            </a:r>
            <a:r>
              <a:rPr lang="en-GB" altLang="de-DE" kern="0" baseline="0" dirty="0"/>
              <a:t> </a:t>
            </a:r>
            <a:r>
              <a:rPr lang="en-GB" altLang="de-DE" kern="0" dirty="0"/>
              <a:t>submitted and evaluated in eight </a:t>
            </a:r>
            <a:r>
              <a:rPr lang="en-GB" altLang="de-DE" b="0" kern="0" dirty="0"/>
              <a:t>scientific panels.</a:t>
            </a:r>
            <a:endParaRPr lang="en-GB" b="0" noProof="0"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DA6C01-5F67-F145-8333-D92E7030BCE1}"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923781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en-US" dirty="0"/>
              <a:t>Within the Global Fellowship</a:t>
            </a:r>
            <a:r>
              <a:rPr lang="en-US" baseline="0" dirty="0"/>
              <a:t> </a:t>
            </a:r>
            <a:r>
              <a:rPr lang="en-US" baseline="0" dirty="0" err="1"/>
              <a:t>programme</a:t>
            </a:r>
            <a:r>
              <a:rPr lang="en-US" baseline="0" dirty="0"/>
              <a:t> you can conduct a </a:t>
            </a:r>
            <a:r>
              <a:rPr lang="en-GB" baseline="0" dirty="0"/>
              <a:t>1 to 2-year research stay outside of Europe.</a:t>
            </a:r>
            <a:br>
              <a:rPr lang="en-US" baseline="0" dirty="0"/>
            </a:br>
            <a:r>
              <a:rPr lang="en-US" dirty="0"/>
              <a:t>This is the so called outgoing phase to a partner </a:t>
            </a:r>
            <a:r>
              <a:rPr lang="en-US" dirty="0" err="1"/>
              <a:t>organisation</a:t>
            </a:r>
            <a:r>
              <a:rPr lang="en-US" dirty="0"/>
              <a:t> located in a Third Country; Remember, that for</a:t>
            </a:r>
            <a:r>
              <a:rPr lang="en-US" baseline="0" dirty="0"/>
              <a:t> the duration of H2020, the UK is NOT a Third Country!</a:t>
            </a:r>
            <a:br>
              <a:rPr lang="en-US" dirty="0"/>
            </a:br>
            <a:endParaRPr lang="en-US" dirty="0"/>
          </a:p>
          <a:p>
            <a:pPr marL="171450" indent="-171450">
              <a:buFont typeface="Arial" panose="020B0604020202020204" pitchFamily="34" charset="0"/>
              <a:buChar char="•"/>
            </a:pPr>
            <a:r>
              <a:rPr lang="en-US" dirty="0"/>
              <a:t>The general mobility rule applies only for the stay in the Third Country: The researcher must not have resided or carried out the main activity in the Third Country where the initial outgoing phase takes place for more than 12 months in the 3</a:t>
            </a:r>
            <a:r>
              <a:rPr lang="en-US" baseline="0" dirty="0"/>
              <a:t> </a:t>
            </a:r>
            <a:r>
              <a:rPr lang="en-US" dirty="0"/>
              <a:t>years immediately prior to the call deadline;</a:t>
            </a:r>
          </a:p>
          <a:p>
            <a:pPr marL="0" indent="0">
              <a:buFont typeface="Arial" panose="020B0604020202020204" pitchFamily="34" charset="0"/>
              <a:buNone/>
            </a:pPr>
            <a:endParaRPr lang="en-US" dirty="0"/>
          </a:p>
          <a:p>
            <a:pPr marL="171450" indent="-171450">
              <a:buFont typeface="Arial" panose="020B0604020202020204" pitchFamily="34" charset="0"/>
              <a:buChar char="•"/>
            </a:pPr>
            <a:r>
              <a:rPr lang="en-US" dirty="0"/>
              <a:t>The</a:t>
            </a:r>
            <a:r>
              <a:rPr lang="en-US" baseline="0" dirty="0"/>
              <a:t> outgoing phase is </a:t>
            </a:r>
            <a:r>
              <a:rPr lang="en-GB" baseline="0" dirty="0"/>
              <a:t>followed by a mandatory 12-month return period to the beneficiary located in a MS or AC;</a:t>
            </a:r>
            <a:endParaRPr lang="en-US" dirty="0"/>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noProof="0" dirty="0"/>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noProof="0" dirty="0"/>
              <a:t>In the Global Fellowship (GF) programme researchers who are either nationals of an EU Member State or an AC or who are </a:t>
            </a:r>
            <a:r>
              <a:rPr lang="en-GB" u="sng" noProof="0" dirty="0"/>
              <a:t>long-term residents </a:t>
            </a:r>
            <a:r>
              <a:rPr lang="en-GB" noProof="0" dirty="0"/>
              <a:t>in Europe may apply </a:t>
            </a:r>
            <a:br>
              <a:rPr lang="en-GB" noProof="0" dirty="0"/>
            </a:br>
            <a:endParaRPr lang="en-GB" dirty="0"/>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i="0" kern="1200" dirty="0">
                <a:solidFill>
                  <a:schemeClr val="tx1"/>
                </a:solidFill>
                <a:effectLst/>
                <a:latin typeface="+mn-lt"/>
                <a:ea typeface="+mn-ea"/>
                <a:cs typeface="+mn-cs"/>
              </a:rPr>
              <a:t>(Long-term residence </a:t>
            </a:r>
            <a:r>
              <a:rPr lang="en-US" sz="1200" b="0" i="0" kern="1200" dirty="0">
                <a:solidFill>
                  <a:schemeClr val="tx1"/>
                </a:solidFill>
                <a:effectLst/>
                <a:latin typeface="+mn-lt"/>
                <a:ea typeface="+mn-ea"/>
                <a:cs typeface="+mn-cs"/>
              </a:rPr>
              <a:t>means a period of legal and continuous residence within one or more MS</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or AC of at least 5 consecutive years. Periods of absence from the territory of the</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MS or AC are taken into account for the calculation of this period</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where they are shorter than 6 consecutive months and do not exceed in total ten months within this period of five</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years.)</a:t>
            </a:r>
            <a:br>
              <a:rPr lang="en-US" dirty="0"/>
            </a:br>
            <a:endParaRPr lang="en-US" dirty="0"/>
          </a:p>
          <a:p>
            <a:pPr marL="171450" indent="-171450">
              <a:buFont typeface="Arial" panose="020B0604020202020204" pitchFamily="34" charset="0"/>
              <a:buChar char="•"/>
            </a:pPr>
            <a:r>
              <a:rPr lang="en-US" dirty="0"/>
              <a:t>you have two host institutions:  one in a TC</a:t>
            </a:r>
            <a:r>
              <a:rPr lang="en-US" baseline="0" dirty="0"/>
              <a:t> and one in a MS or an AC;</a:t>
            </a:r>
            <a:br>
              <a:rPr lang="en-US" baseline="0" dirty="0"/>
            </a:br>
            <a:r>
              <a:rPr lang="en-US" dirty="0"/>
              <a:t>The contracting party with the European Commission, the beneficiary, is always the host organisation in an Member State or an Associated Country;</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GB" dirty="0"/>
              <a:t>This organisation will also be your employer for the entire</a:t>
            </a:r>
            <a:r>
              <a:rPr lang="en-GB" baseline="0" dirty="0"/>
              <a:t> period of your fellowship;</a:t>
            </a:r>
          </a:p>
          <a:p>
            <a:pPr marL="171450" indent="-171450">
              <a:buFont typeface="Arial" panose="020B0604020202020204" pitchFamily="34" charset="0"/>
              <a:buChar char="•"/>
            </a:pPr>
            <a:endParaRPr lang="en-GB" baseline="0" dirty="0"/>
          </a:p>
          <a:p>
            <a:pPr marL="171450" indent="-171450">
              <a:buFont typeface="Arial" panose="020B0604020202020204" pitchFamily="34" charset="0"/>
              <a:buChar char="•"/>
            </a:pPr>
            <a:r>
              <a:rPr lang="en-US" dirty="0"/>
              <a:t>For</a:t>
            </a:r>
            <a:r>
              <a:rPr lang="en-US" baseline="0" dirty="0"/>
              <a:t> Global fellowships, </a:t>
            </a:r>
            <a:r>
              <a:rPr lang="en-GB" dirty="0"/>
              <a:t>proposals can be submitted and evaluated in eight scientific panels.</a:t>
            </a:r>
          </a:p>
          <a:p>
            <a:pPr marL="171450" indent="-171450">
              <a:buFont typeface="Arial" panose="020B0604020202020204" pitchFamily="34" charset="0"/>
              <a:buChar char="•"/>
            </a:pPr>
            <a:endParaRPr lang="en-GB" dirty="0"/>
          </a:p>
          <a:p>
            <a:pPr marL="0" indent="0">
              <a:buFont typeface="Arial" panose="020B0604020202020204" pitchFamily="34" charset="0"/>
              <a:buNone/>
            </a:pPr>
            <a:endParaRPr lang="en-GB"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DA6C01-5F67-F145-8333-D92E7030BCE1}"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216582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endParaRPr lang="de-DE"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DA6C01-5F67-F145-8333-D92E7030BCE1}"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147160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15.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16.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17.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18.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9.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png"/><Relationship Id="rId1" Type="http://schemas.openxmlformats.org/officeDocument/2006/relationships/slideMaster" Target="../slideMasters/slideMaster1.xml"/><Relationship Id="rId4" Type="http://schemas.openxmlformats.org/officeDocument/2006/relationships/image" Target="../media/image22.png"/></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036"/>
            <a:ext cx="12206290" cy="6862607"/>
          </a:xfrm>
          <a:prstGeom prst="rect">
            <a:avLst/>
          </a:prstGeom>
        </p:spPr>
      </p:pic>
      <p:pic>
        <p:nvPicPr>
          <p:cNvPr id="20" name="Picture 1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33893" y="-101625"/>
            <a:ext cx="1763200" cy="1763200"/>
          </a:xfrm>
          <a:prstGeom prst="rect">
            <a:avLst/>
          </a:prstGeom>
        </p:spPr>
      </p:pic>
      <p:grpSp>
        <p:nvGrpSpPr>
          <p:cNvPr id="15" name="Group 14"/>
          <p:cNvGrpSpPr/>
          <p:nvPr userDrawn="1"/>
        </p:nvGrpSpPr>
        <p:grpSpPr>
          <a:xfrm>
            <a:off x="5624333" y="6361871"/>
            <a:ext cx="1075570" cy="521681"/>
            <a:chOff x="6512049" y="4897884"/>
            <a:chExt cx="887562" cy="521681"/>
          </a:xfrm>
        </p:grpSpPr>
        <p:sp>
          <p:nvSpPr>
            <p:cNvPr id="18" name="Rectangle 17"/>
            <p:cNvSpPr/>
            <p:nvPr userDrawn="1"/>
          </p:nvSpPr>
          <p:spPr>
            <a:xfrm>
              <a:off x="6563153" y="4926090"/>
              <a:ext cx="723886" cy="467923"/>
            </a:xfrm>
            <a:prstGeom prst="rect">
              <a:avLst/>
            </a:prstGeom>
            <a:solidFill>
              <a:srgbClr val="009EE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p>
          </p:txBody>
        </p:sp>
        <p:sp>
          <p:nvSpPr>
            <p:cNvPr id="14" name="TextBox 13"/>
            <p:cNvSpPr txBox="1"/>
            <p:nvPr userDrawn="1"/>
          </p:nvSpPr>
          <p:spPr>
            <a:xfrm>
              <a:off x="6512049" y="4897884"/>
              <a:ext cx="887562" cy="521681"/>
            </a:xfrm>
            <a:prstGeom prst="rect">
              <a:avLst/>
            </a:prstGeom>
            <a:noFill/>
          </p:spPr>
          <p:txBody>
            <a:bodyPr wrap="square" rtlCol="0">
              <a:spAutoFit/>
            </a:bodyPr>
            <a:lstStyle/>
            <a:p>
              <a:pPr algn="ctr"/>
              <a:r>
                <a:rPr lang="fr-BE" sz="930" b="1" i="1" dirty="0">
                  <a:solidFill>
                    <a:schemeClr val="bg1"/>
                  </a:solidFill>
                  <a:latin typeface="+mj-lt"/>
                  <a:ea typeface="Cambria" panose="02040503050406030204" pitchFamily="18" charset="0"/>
                </a:rPr>
                <a:t>RESEARCH</a:t>
              </a:r>
              <a:r>
                <a:rPr lang="fr-BE" sz="930" b="1" i="1" baseline="0" dirty="0">
                  <a:solidFill>
                    <a:schemeClr val="bg1"/>
                  </a:solidFill>
                  <a:latin typeface="+mj-lt"/>
                  <a:ea typeface="Cambria" panose="02040503050406030204" pitchFamily="18" charset="0"/>
                </a:rPr>
                <a:t> AND </a:t>
              </a:r>
            </a:p>
            <a:p>
              <a:pPr algn="ctr"/>
              <a:r>
                <a:rPr lang="fr-BE" sz="930" b="1" i="1" baseline="0" dirty="0">
                  <a:solidFill>
                    <a:schemeClr val="bg1"/>
                  </a:solidFill>
                  <a:latin typeface="+mj-lt"/>
                  <a:ea typeface="Cambria" panose="02040503050406030204" pitchFamily="18" charset="0"/>
                </a:rPr>
                <a:t>INNOVATION</a:t>
              </a:r>
              <a:endParaRPr lang="en-GB" sz="930" b="1" i="1" dirty="0" err="1">
                <a:solidFill>
                  <a:schemeClr val="bg1"/>
                </a:solidFill>
                <a:latin typeface="+mj-lt"/>
                <a:ea typeface="Cambria" panose="02040503050406030204" pitchFamily="18" charset="0"/>
              </a:endParaRPr>
            </a:p>
          </p:txBody>
        </p:sp>
      </p:grpSp>
      <p:sp>
        <p:nvSpPr>
          <p:cNvPr id="21" name="Title 1"/>
          <p:cNvSpPr txBox="1">
            <a:spLocks/>
          </p:cNvSpPr>
          <p:nvPr userDrawn="1"/>
        </p:nvSpPr>
        <p:spPr>
          <a:xfrm>
            <a:off x="8201800" y="3023302"/>
            <a:ext cx="3255743" cy="229212"/>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1900" b="0" kern="1200" baseline="0">
                <a:solidFill>
                  <a:schemeClr val="bg1"/>
                </a:solidFill>
                <a:latin typeface="+mn-lt"/>
                <a:ea typeface="+mj-ea"/>
                <a:cs typeface="+mj-cs"/>
              </a:defRPr>
            </a:lvl1pPr>
          </a:lstStyle>
          <a:p>
            <a:r>
              <a:rPr lang="en-US" b="1" dirty="0">
                <a:solidFill>
                  <a:schemeClr val="tx2"/>
                </a:solidFill>
              </a:rPr>
              <a:t>THE</a:t>
            </a:r>
            <a:r>
              <a:rPr lang="en-US" b="1" baseline="0" dirty="0">
                <a:solidFill>
                  <a:schemeClr val="tx2"/>
                </a:solidFill>
              </a:rPr>
              <a:t> EU</a:t>
            </a:r>
            <a:endParaRPr lang="en-GB" b="1" spc="60" baseline="0" dirty="0">
              <a:solidFill>
                <a:schemeClr val="tx2"/>
              </a:solidFill>
            </a:endParaRPr>
          </a:p>
        </p:txBody>
      </p:sp>
      <p:cxnSp>
        <p:nvCxnSpPr>
          <p:cNvPr id="23" name="Straight Connector 22"/>
          <p:cNvCxnSpPr/>
          <p:nvPr userDrawn="1"/>
        </p:nvCxnSpPr>
        <p:spPr>
          <a:xfrm>
            <a:off x="8394789" y="4632207"/>
            <a:ext cx="2880000"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a:off x="8394789" y="2886814"/>
            <a:ext cx="2880000"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956894" y="4255220"/>
            <a:ext cx="1001297" cy="1328882"/>
          </a:xfrm>
          <a:prstGeom prst="rect">
            <a:avLst/>
          </a:prstGeom>
        </p:spPr>
      </p:pic>
      <p:sp>
        <p:nvSpPr>
          <p:cNvPr id="25" name="Title 1"/>
          <p:cNvSpPr txBox="1">
            <a:spLocks/>
          </p:cNvSpPr>
          <p:nvPr userDrawn="1"/>
        </p:nvSpPr>
        <p:spPr>
          <a:xfrm>
            <a:off x="8161374" y="3060726"/>
            <a:ext cx="3255743" cy="779392"/>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1900" b="0" kern="1200" baseline="0">
                <a:solidFill>
                  <a:schemeClr val="bg1"/>
                </a:solidFill>
                <a:latin typeface="+mn-lt"/>
                <a:ea typeface="+mj-ea"/>
                <a:cs typeface="+mj-cs"/>
              </a:defRPr>
            </a:lvl1pPr>
          </a:lstStyle>
          <a:p>
            <a:br>
              <a:rPr lang="en-US" b="1" dirty="0">
                <a:solidFill>
                  <a:schemeClr val="tx2"/>
                </a:solidFill>
              </a:rPr>
            </a:br>
            <a:r>
              <a:rPr lang="en-US" sz="3600" b="1" dirty="0">
                <a:solidFill>
                  <a:schemeClr val="bg1"/>
                </a:solidFill>
              </a:rPr>
              <a:t>RESEARCH</a:t>
            </a:r>
            <a:r>
              <a:rPr lang="en-US" sz="3600" b="1" spc="-600" baseline="0" dirty="0">
                <a:solidFill>
                  <a:schemeClr val="bg1"/>
                </a:solidFill>
              </a:rPr>
              <a:t> </a:t>
            </a:r>
            <a:r>
              <a:rPr lang="en-US" sz="3600" b="1" spc="-800" baseline="0" dirty="0">
                <a:solidFill>
                  <a:schemeClr val="bg1"/>
                </a:solidFill>
              </a:rPr>
              <a:t>&amp;</a:t>
            </a:r>
            <a:r>
              <a:rPr lang="en-US" sz="3600" b="1" dirty="0">
                <a:solidFill>
                  <a:schemeClr val="bg1"/>
                </a:solidFill>
              </a:rPr>
              <a:t> </a:t>
            </a:r>
          </a:p>
        </p:txBody>
      </p:sp>
      <p:sp>
        <p:nvSpPr>
          <p:cNvPr id="26" name="Title 1"/>
          <p:cNvSpPr txBox="1">
            <a:spLocks/>
          </p:cNvSpPr>
          <p:nvPr userDrawn="1"/>
        </p:nvSpPr>
        <p:spPr>
          <a:xfrm>
            <a:off x="8201800" y="3778638"/>
            <a:ext cx="3255743" cy="779392"/>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1900" b="0" kern="1200" baseline="0">
                <a:solidFill>
                  <a:schemeClr val="bg1"/>
                </a:solidFill>
                <a:latin typeface="+mn-lt"/>
                <a:ea typeface="+mj-ea"/>
                <a:cs typeface="+mj-cs"/>
              </a:defRPr>
            </a:lvl1pPr>
          </a:lstStyle>
          <a:p>
            <a:r>
              <a:rPr lang="en-US" sz="3600" b="1" spc="100" baseline="0" dirty="0">
                <a:solidFill>
                  <a:schemeClr val="bg1"/>
                </a:solidFill>
              </a:rPr>
              <a:t>INNOVATION</a:t>
            </a:r>
          </a:p>
          <a:p>
            <a:r>
              <a:rPr lang="en-US" sz="1900" b="1" spc="60" baseline="0" dirty="0">
                <a:solidFill>
                  <a:schemeClr val="tx2"/>
                </a:solidFill>
              </a:rPr>
              <a:t>PROGRAMME </a:t>
            </a:r>
            <a:r>
              <a:rPr lang="en-US" b="1" spc="60" baseline="0" dirty="0">
                <a:solidFill>
                  <a:schemeClr val="tx2"/>
                </a:solidFill>
              </a:rPr>
              <a:t>2021 – 27</a:t>
            </a:r>
            <a:endParaRPr lang="en-GB" b="1" spc="60" baseline="0" dirty="0">
              <a:solidFill>
                <a:schemeClr val="tx2"/>
              </a:solidFill>
            </a:endParaRPr>
          </a:p>
        </p:txBody>
      </p:sp>
    </p:spTree>
    <p:extLst>
      <p:ext uri="{BB962C8B-B14F-4D97-AF65-F5344CB8AC3E}">
        <p14:creationId xmlns:p14="http://schemas.microsoft.com/office/powerpoint/2010/main" val="232614398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3" name="Rectangle 2"/>
          <p:cNvSpPr/>
          <p:nvPr userDrawn="1"/>
        </p:nvSpPr>
        <p:spPr>
          <a:xfrm>
            <a:off x="1071350" y="1047443"/>
            <a:ext cx="10098096" cy="4636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 name="Straight Connector 18"/>
          <p:cNvCxnSpPr/>
          <p:nvPr userDrawn="1"/>
        </p:nvCxnSpPr>
        <p:spPr>
          <a:xfrm>
            <a:off x="2194813" y="4831376"/>
            <a:ext cx="89746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1071350" y="1499645"/>
            <a:ext cx="10065224" cy="2865490"/>
          </a:xfrm>
        </p:spPr>
        <p:txBody>
          <a:bodyPr wrap="square" anchor="ctr" anchorCtr="0">
            <a:noAutofit/>
          </a:bodyPr>
          <a:lstStyle>
            <a:lvl1pPr algn="ctr">
              <a:defRPr sz="3600" b="0">
                <a:solidFill>
                  <a:schemeClr val="accent2"/>
                </a:solidFill>
                <a:latin typeface="+mn-lt"/>
              </a:defRPr>
            </a:lvl1pPr>
          </a:lstStyle>
          <a:p>
            <a:r>
              <a:rPr lang="en-US" dirty="0"/>
              <a:t>Enter your testimonial here</a:t>
            </a:r>
            <a:endParaRPr lang="en-GB" dirty="0"/>
          </a:p>
        </p:txBody>
      </p:sp>
      <p:sp>
        <p:nvSpPr>
          <p:cNvPr id="12" name="Subtitle 2"/>
          <p:cNvSpPr>
            <a:spLocks noGrp="1"/>
          </p:cNvSpPr>
          <p:nvPr>
            <p:ph type="subTitle" idx="1" hasCustomPrompt="1"/>
          </p:nvPr>
        </p:nvSpPr>
        <p:spPr>
          <a:xfrm>
            <a:off x="1071349" y="4645214"/>
            <a:ext cx="10098358" cy="294935"/>
          </a:xfrm>
        </p:spPr>
        <p:txBody>
          <a:bodyPr wrap="none" tIns="0" bIns="0">
            <a:noAutofit/>
          </a:bodyPr>
          <a:lstStyle>
            <a:lvl1pPr marL="0" indent="0" algn="ctr">
              <a:buNone/>
              <a:defRPr sz="18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 of speaker</a:t>
            </a:r>
            <a:endParaRPr lang="en-GB"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
        <p:nvSpPr>
          <p:cNvPr id="16" name="Text Placeholder 18"/>
          <p:cNvSpPr>
            <a:spLocks noGrp="1"/>
          </p:cNvSpPr>
          <p:nvPr>
            <p:ph type="body" sz="quarter" idx="13" hasCustomPrompt="1"/>
          </p:nvPr>
        </p:nvSpPr>
        <p:spPr>
          <a:xfrm>
            <a:off x="1071351" y="4945651"/>
            <a:ext cx="10098096" cy="283576"/>
          </a:xfrm>
        </p:spPr>
        <p:txBody>
          <a:bodyPr wrap="none" tIns="0" bIns="0">
            <a:noAutofit/>
          </a:bodyPr>
          <a:lstStyle>
            <a:lvl1pPr marL="0" indent="0" algn="ctr">
              <a:buFontTx/>
              <a:buNone/>
              <a:defRPr sz="1800" i="1">
                <a:solidFill>
                  <a:schemeClr val="tx2"/>
                </a:solidFill>
              </a:defRPr>
            </a:lvl1pPr>
          </a:lstStyle>
          <a:p>
            <a:pPr lvl="0"/>
            <a:r>
              <a:rPr lang="en-US" dirty="0"/>
              <a:t>Profession</a:t>
            </a:r>
          </a:p>
        </p:txBody>
      </p:sp>
      <p:grpSp>
        <p:nvGrpSpPr>
          <p:cNvPr id="5" name="Group 4"/>
          <p:cNvGrpSpPr/>
          <p:nvPr userDrawn="1"/>
        </p:nvGrpSpPr>
        <p:grpSpPr>
          <a:xfrm>
            <a:off x="1849706" y="609539"/>
            <a:ext cx="914400" cy="914400"/>
            <a:chOff x="1849706" y="609539"/>
            <a:chExt cx="914400" cy="914400"/>
          </a:xfrm>
        </p:grpSpPr>
        <p:sp>
          <p:nvSpPr>
            <p:cNvPr id="14" name="Oval 13"/>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 name="Picture 27"/>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grpSp>
        <p:nvGrpSpPr>
          <p:cNvPr id="17" name="Group 16"/>
          <p:cNvGrpSpPr/>
          <p:nvPr userDrawn="1"/>
        </p:nvGrpSpPr>
        <p:grpSpPr>
          <a:xfrm rot="10800000">
            <a:off x="9516557" y="5222468"/>
            <a:ext cx="914400" cy="914400"/>
            <a:chOff x="1849706" y="609539"/>
            <a:chExt cx="914400" cy="914400"/>
          </a:xfrm>
        </p:grpSpPr>
        <p:sp>
          <p:nvSpPr>
            <p:cNvPr id="20" name="Oval 19"/>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pic>
        <p:nvPicPr>
          <p:cNvPr id="22" name="Picture 21"/>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584916" y="4542732"/>
            <a:ext cx="972867" cy="2167279"/>
          </a:xfrm>
          <a:prstGeom prst="rect">
            <a:avLst/>
          </a:prstGeom>
        </p:spPr>
      </p:pic>
    </p:spTree>
    <p:extLst>
      <p:ext uri="{BB962C8B-B14F-4D97-AF65-F5344CB8AC3E}">
        <p14:creationId xmlns:p14="http://schemas.microsoft.com/office/powerpoint/2010/main" val="396927527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3" name="Rectangle 2"/>
          <p:cNvSpPr/>
          <p:nvPr userDrawn="1"/>
        </p:nvSpPr>
        <p:spPr>
          <a:xfrm>
            <a:off x="1071350" y="1047443"/>
            <a:ext cx="10098096" cy="4636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 name="Straight Connector 18"/>
          <p:cNvCxnSpPr/>
          <p:nvPr userDrawn="1"/>
        </p:nvCxnSpPr>
        <p:spPr>
          <a:xfrm>
            <a:off x="2194813" y="4831376"/>
            <a:ext cx="89746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1071350" y="1499645"/>
            <a:ext cx="10065224" cy="2865490"/>
          </a:xfrm>
        </p:spPr>
        <p:txBody>
          <a:bodyPr wrap="square" anchor="ctr" anchorCtr="0">
            <a:noAutofit/>
          </a:bodyPr>
          <a:lstStyle>
            <a:lvl1pPr algn="ctr">
              <a:defRPr sz="3600" b="0">
                <a:solidFill>
                  <a:schemeClr val="accent2"/>
                </a:solidFill>
                <a:latin typeface="+mn-lt"/>
              </a:defRPr>
            </a:lvl1pPr>
          </a:lstStyle>
          <a:p>
            <a:r>
              <a:rPr lang="en-US" dirty="0"/>
              <a:t>Enter your testimonial here</a:t>
            </a:r>
            <a:endParaRPr lang="en-GB" dirty="0"/>
          </a:p>
        </p:txBody>
      </p:sp>
      <p:sp>
        <p:nvSpPr>
          <p:cNvPr id="12" name="Subtitle 2"/>
          <p:cNvSpPr>
            <a:spLocks noGrp="1"/>
          </p:cNvSpPr>
          <p:nvPr>
            <p:ph type="subTitle" idx="1" hasCustomPrompt="1"/>
          </p:nvPr>
        </p:nvSpPr>
        <p:spPr>
          <a:xfrm>
            <a:off x="1071349" y="4645214"/>
            <a:ext cx="10098358" cy="294935"/>
          </a:xfrm>
        </p:spPr>
        <p:txBody>
          <a:bodyPr wrap="none" tIns="0" bIns="0">
            <a:noAutofit/>
          </a:bodyPr>
          <a:lstStyle>
            <a:lvl1pPr marL="0" indent="0" algn="ctr">
              <a:buNone/>
              <a:defRPr sz="18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 of speaker</a:t>
            </a:r>
            <a:endParaRPr lang="en-GB"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
        <p:nvSpPr>
          <p:cNvPr id="16" name="Text Placeholder 18"/>
          <p:cNvSpPr>
            <a:spLocks noGrp="1"/>
          </p:cNvSpPr>
          <p:nvPr>
            <p:ph type="body" sz="quarter" idx="13" hasCustomPrompt="1"/>
          </p:nvPr>
        </p:nvSpPr>
        <p:spPr>
          <a:xfrm>
            <a:off x="1071351" y="4945651"/>
            <a:ext cx="10098096" cy="283576"/>
          </a:xfrm>
        </p:spPr>
        <p:txBody>
          <a:bodyPr wrap="none" tIns="0" bIns="0">
            <a:noAutofit/>
          </a:bodyPr>
          <a:lstStyle>
            <a:lvl1pPr marL="0" indent="0" algn="ctr">
              <a:buFontTx/>
              <a:buNone/>
              <a:defRPr sz="1800" i="1">
                <a:solidFill>
                  <a:schemeClr val="tx2"/>
                </a:solidFill>
              </a:defRPr>
            </a:lvl1pPr>
          </a:lstStyle>
          <a:p>
            <a:pPr lvl="0"/>
            <a:r>
              <a:rPr lang="en-US" dirty="0"/>
              <a:t>Profession</a:t>
            </a:r>
          </a:p>
        </p:txBody>
      </p:sp>
      <p:grpSp>
        <p:nvGrpSpPr>
          <p:cNvPr id="5" name="Group 4"/>
          <p:cNvGrpSpPr/>
          <p:nvPr userDrawn="1"/>
        </p:nvGrpSpPr>
        <p:grpSpPr>
          <a:xfrm>
            <a:off x="1849706" y="609539"/>
            <a:ext cx="914400" cy="914400"/>
            <a:chOff x="1849706" y="609539"/>
            <a:chExt cx="914400" cy="914400"/>
          </a:xfrm>
        </p:grpSpPr>
        <p:sp>
          <p:nvSpPr>
            <p:cNvPr id="14" name="Oval 13"/>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 name="Picture 27"/>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grpSp>
        <p:nvGrpSpPr>
          <p:cNvPr id="17" name="Group 16"/>
          <p:cNvGrpSpPr/>
          <p:nvPr userDrawn="1"/>
        </p:nvGrpSpPr>
        <p:grpSpPr>
          <a:xfrm rot="10800000">
            <a:off x="9516557" y="5222468"/>
            <a:ext cx="914400" cy="914400"/>
            <a:chOff x="1849706" y="609539"/>
            <a:chExt cx="914400" cy="914400"/>
          </a:xfrm>
        </p:grpSpPr>
        <p:sp>
          <p:nvSpPr>
            <p:cNvPr id="20" name="Oval 19"/>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pic>
        <p:nvPicPr>
          <p:cNvPr id="4" name="Picture 3"/>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608040" y="4593727"/>
            <a:ext cx="2050083" cy="1927550"/>
          </a:xfrm>
          <a:prstGeom prst="rect">
            <a:avLst/>
          </a:prstGeom>
        </p:spPr>
      </p:pic>
    </p:spTree>
    <p:extLst>
      <p:ext uri="{BB962C8B-B14F-4D97-AF65-F5344CB8AC3E}">
        <p14:creationId xmlns:p14="http://schemas.microsoft.com/office/powerpoint/2010/main" val="83765641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3" name="Rectangle 2"/>
          <p:cNvSpPr/>
          <p:nvPr userDrawn="1"/>
        </p:nvSpPr>
        <p:spPr>
          <a:xfrm>
            <a:off x="1071350" y="1047443"/>
            <a:ext cx="10098096" cy="4636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 name="Straight Connector 18"/>
          <p:cNvCxnSpPr/>
          <p:nvPr userDrawn="1"/>
        </p:nvCxnSpPr>
        <p:spPr>
          <a:xfrm>
            <a:off x="2194813" y="4831376"/>
            <a:ext cx="89746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1071350" y="1499645"/>
            <a:ext cx="10065224" cy="2865490"/>
          </a:xfrm>
        </p:spPr>
        <p:txBody>
          <a:bodyPr wrap="square" anchor="ctr" anchorCtr="0">
            <a:noAutofit/>
          </a:bodyPr>
          <a:lstStyle>
            <a:lvl1pPr algn="ctr">
              <a:defRPr sz="3600" b="0">
                <a:solidFill>
                  <a:schemeClr val="accent2"/>
                </a:solidFill>
                <a:latin typeface="+mn-lt"/>
              </a:defRPr>
            </a:lvl1pPr>
          </a:lstStyle>
          <a:p>
            <a:r>
              <a:rPr lang="en-US" dirty="0"/>
              <a:t>Enter your testimonial here</a:t>
            </a:r>
            <a:endParaRPr lang="en-GB" dirty="0"/>
          </a:p>
        </p:txBody>
      </p:sp>
      <p:sp>
        <p:nvSpPr>
          <p:cNvPr id="12" name="Subtitle 2"/>
          <p:cNvSpPr>
            <a:spLocks noGrp="1"/>
          </p:cNvSpPr>
          <p:nvPr>
            <p:ph type="subTitle" idx="1" hasCustomPrompt="1"/>
          </p:nvPr>
        </p:nvSpPr>
        <p:spPr>
          <a:xfrm>
            <a:off x="1071349" y="4645214"/>
            <a:ext cx="10098358" cy="294935"/>
          </a:xfrm>
        </p:spPr>
        <p:txBody>
          <a:bodyPr wrap="none" tIns="0" bIns="0">
            <a:noAutofit/>
          </a:bodyPr>
          <a:lstStyle>
            <a:lvl1pPr marL="0" indent="0" algn="ctr">
              <a:buNone/>
              <a:defRPr sz="18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 of speaker</a:t>
            </a:r>
            <a:endParaRPr lang="en-GB"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
        <p:nvSpPr>
          <p:cNvPr id="16" name="Text Placeholder 18"/>
          <p:cNvSpPr>
            <a:spLocks noGrp="1"/>
          </p:cNvSpPr>
          <p:nvPr>
            <p:ph type="body" sz="quarter" idx="13" hasCustomPrompt="1"/>
          </p:nvPr>
        </p:nvSpPr>
        <p:spPr>
          <a:xfrm>
            <a:off x="1071351" y="4945651"/>
            <a:ext cx="10098096" cy="283576"/>
          </a:xfrm>
        </p:spPr>
        <p:txBody>
          <a:bodyPr wrap="none" tIns="0" bIns="0">
            <a:noAutofit/>
          </a:bodyPr>
          <a:lstStyle>
            <a:lvl1pPr marL="0" indent="0" algn="ctr">
              <a:buFontTx/>
              <a:buNone/>
              <a:defRPr sz="1800" i="1">
                <a:solidFill>
                  <a:schemeClr val="tx2"/>
                </a:solidFill>
              </a:defRPr>
            </a:lvl1pPr>
          </a:lstStyle>
          <a:p>
            <a:pPr lvl="0"/>
            <a:r>
              <a:rPr lang="en-US" dirty="0"/>
              <a:t>Profession</a:t>
            </a:r>
          </a:p>
        </p:txBody>
      </p:sp>
      <p:grpSp>
        <p:nvGrpSpPr>
          <p:cNvPr id="5" name="Group 4"/>
          <p:cNvGrpSpPr/>
          <p:nvPr userDrawn="1"/>
        </p:nvGrpSpPr>
        <p:grpSpPr>
          <a:xfrm>
            <a:off x="1849706" y="609539"/>
            <a:ext cx="914400" cy="914400"/>
            <a:chOff x="1849706" y="609539"/>
            <a:chExt cx="914400" cy="914400"/>
          </a:xfrm>
        </p:grpSpPr>
        <p:sp>
          <p:nvSpPr>
            <p:cNvPr id="14" name="Oval 13"/>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 name="Picture 27"/>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grpSp>
        <p:nvGrpSpPr>
          <p:cNvPr id="17" name="Group 16"/>
          <p:cNvGrpSpPr/>
          <p:nvPr userDrawn="1"/>
        </p:nvGrpSpPr>
        <p:grpSpPr>
          <a:xfrm rot="10800000">
            <a:off x="9516557" y="5222468"/>
            <a:ext cx="914400" cy="914400"/>
            <a:chOff x="1849706" y="609539"/>
            <a:chExt cx="914400" cy="914400"/>
          </a:xfrm>
        </p:grpSpPr>
        <p:sp>
          <p:nvSpPr>
            <p:cNvPr id="20" name="Oval 19"/>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pic>
        <p:nvPicPr>
          <p:cNvPr id="7" name="Picture 6"/>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586100" y="4639713"/>
            <a:ext cx="969978" cy="1856698"/>
          </a:xfrm>
          <a:prstGeom prst="rect">
            <a:avLst/>
          </a:prstGeom>
        </p:spPr>
      </p:pic>
    </p:spTree>
    <p:extLst>
      <p:ext uri="{BB962C8B-B14F-4D97-AF65-F5344CB8AC3E}">
        <p14:creationId xmlns:p14="http://schemas.microsoft.com/office/powerpoint/2010/main" val="198403358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3" name="Rectangle 2"/>
          <p:cNvSpPr/>
          <p:nvPr userDrawn="1"/>
        </p:nvSpPr>
        <p:spPr>
          <a:xfrm>
            <a:off x="1071350" y="1047443"/>
            <a:ext cx="10098096" cy="4636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 name="Straight Connector 18"/>
          <p:cNvCxnSpPr/>
          <p:nvPr userDrawn="1"/>
        </p:nvCxnSpPr>
        <p:spPr>
          <a:xfrm>
            <a:off x="2194813" y="4831376"/>
            <a:ext cx="89746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1071350" y="1499645"/>
            <a:ext cx="10065224" cy="2865490"/>
          </a:xfrm>
        </p:spPr>
        <p:txBody>
          <a:bodyPr wrap="square" anchor="ctr" anchorCtr="0">
            <a:noAutofit/>
          </a:bodyPr>
          <a:lstStyle>
            <a:lvl1pPr algn="ctr">
              <a:defRPr sz="3600" b="0">
                <a:solidFill>
                  <a:schemeClr val="accent2"/>
                </a:solidFill>
                <a:latin typeface="+mn-lt"/>
              </a:defRPr>
            </a:lvl1pPr>
          </a:lstStyle>
          <a:p>
            <a:r>
              <a:rPr lang="en-US" dirty="0"/>
              <a:t>Enter your testimonial here</a:t>
            </a:r>
            <a:endParaRPr lang="en-GB" dirty="0"/>
          </a:p>
        </p:txBody>
      </p:sp>
      <p:sp>
        <p:nvSpPr>
          <p:cNvPr id="12" name="Subtitle 2"/>
          <p:cNvSpPr>
            <a:spLocks noGrp="1"/>
          </p:cNvSpPr>
          <p:nvPr>
            <p:ph type="subTitle" idx="1" hasCustomPrompt="1"/>
          </p:nvPr>
        </p:nvSpPr>
        <p:spPr>
          <a:xfrm>
            <a:off x="1071349" y="4645214"/>
            <a:ext cx="10098358" cy="294935"/>
          </a:xfrm>
        </p:spPr>
        <p:txBody>
          <a:bodyPr wrap="none" tIns="0" bIns="0">
            <a:noAutofit/>
          </a:bodyPr>
          <a:lstStyle>
            <a:lvl1pPr marL="0" indent="0" algn="ctr">
              <a:buNone/>
              <a:defRPr sz="18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 of speaker</a:t>
            </a:r>
            <a:endParaRPr lang="en-GB"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
        <p:nvSpPr>
          <p:cNvPr id="16" name="Text Placeholder 18"/>
          <p:cNvSpPr>
            <a:spLocks noGrp="1"/>
          </p:cNvSpPr>
          <p:nvPr>
            <p:ph type="body" sz="quarter" idx="13" hasCustomPrompt="1"/>
          </p:nvPr>
        </p:nvSpPr>
        <p:spPr>
          <a:xfrm>
            <a:off x="1071351" y="4945651"/>
            <a:ext cx="10098096" cy="283576"/>
          </a:xfrm>
        </p:spPr>
        <p:txBody>
          <a:bodyPr wrap="none" tIns="0" bIns="0">
            <a:noAutofit/>
          </a:bodyPr>
          <a:lstStyle>
            <a:lvl1pPr marL="0" indent="0" algn="ctr">
              <a:buFontTx/>
              <a:buNone/>
              <a:defRPr sz="1800" i="1">
                <a:solidFill>
                  <a:schemeClr val="tx2"/>
                </a:solidFill>
              </a:defRPr>
            </a:lvl1pPr>
          </a:lstStyle>
          <a:p>
            <a:pPr lvl="0"/>
            <a:r>
              <a:rPr lang="en-US" dirty="0"/>
              <a:t>Profession</a:t>
            </a:r>
          </a:p>
        </p:txBody>
      </p:sp>
      <p:grpSp>
        <p:nvGrpSpPr>
          <p:cNvPr id="5" name="Group 4"/>
          <p:cNvGrpSpPr/>
          <p:nvPr userDrawn="1"/>
        </p:nvGrpSpPr>
        <p:grpSpPr>
          <a:xfrm>
            <a:off x="1849706" y="609539"/>
            <a:ext cx="914400" cy="914400"/>
            <a:chOff x="1849706" y="609539"/>
            <a:chExt cx="914400" cy="914400"/>
          </a:xfrm>
        </p:grpSpPr>
        <p:sp>
          <p:nvSpPr>
            <p:cNvPr id="14" name="Oval 13"/>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 name="Picture 27"/>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grpSp>
        <p:nvGrpSpPr>
          <p:cNvPr id="17" name="Group 16"/>
          <p:cNvGrpSpPr/>
          <p:nvPr userDrawn="1"/>
        </p:nvGrpSpPr>
        <p:grpSpPr>
          <a:xfrm rot="10800000">
            <a:off x="9516557" y="5222468"/>
            <a:ext cx="914400" cy="914400"/>
            <a:chOff x="1849706" y="609539"/>
            <a:chExt cx="914400" cy="914400"/>
          </a:xfrm>
        </p:grpSpPr>
        <p:sp>
          <p:nvSpPr>
            <p:cNvPr id="20" name="Oval 19"/>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pic>
        <p:nvPicPr>
          <p:cNvPr id="4" name="Picture 3"/>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433770" y="4278124"/>
            <a:ext cx="1540612" cy="2218286"/>
          </a:xfrm>
          <a:prstGeom prst="rect">
            <a:avLst/>
          </a:prstGeom>
        </p:spPr>
      </p:pic>
    </p:spTree>
    <p:extLst>
      <p:ext uri="{BB962C8B-B14F-4D97-AF65-F5344CB8AC3E}">
        <p14:creationId xmlns:p14="http://schemas.microsoft.com/office/powerpoint/2010/main" val="408000827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2" name="Rectangle 1"/>
          <p:cNvSpPr/>
          <p:nvPr userDrawn="1"/>
        </p:nvSpPr>
        <p:spPr>
          <a:xfrm>
            <a:off x="-636"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4" name="Rectangle 13"/>
          <p:cNvSpPr/>
          <p:nvPr userDrawn="1"/>
        </p:nvSpPr>
        <p:spPr>
          <a:xfrm>
            <a:off x="1071350" y="1047443"/>
            <a:ext cx="10098096" cy="4636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8" name="Group 17"/>
          <p:cNvGrpSpPr/>
          <p:nvPr userDrawn="1"/>
        </p:nvGrpSpPr>
        <p:grpSpPr>
          <a:xfrm>
            <a:off x="1849706" y="609539"/>
            <a:ext cx="914400" cy="914400"/>
            <a:chOff x="1849706" y="609539"/>
            <a:chExt cx="914400" cy="914400"/>
          </a:xfrm>
        </p:grpSpPr>
        <p:sp>
          <p:nvSpPr>
            <p:cNvPr id="20" name="Oval 19"/>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grpSp>
        <p:nvGrpSpPr>
          <p:cNvPr id="22" name="Group 21"/>
          <p:cNvGrpSpPr/>
          <p:nvPr userDrawn="1"/>
        </p:nvGrpSpPr>
        <p:grpSpPr>
          <a:xfrm rot="10800000">
            <a:off x="9516557" y="5222468"/>
            <a:ext cx="914400" cy="914400"/>
            <a:chOff x="1849706" y="609539"/>
            <a:chExt cx="914400" cy="914400"/>
          </a:xfrm>
        </p:grpSpPr>
        <p:sp>
          <p:nvSpPr>
            <p:cNvPr id="23" name="Oval 22"/>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5" name="Picture 24"/>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cxnSp>
        <p:nvCxnSpPr>
          <p:cNvPr id="19" name="Straight Connector 18"/>
          <p:cNvCxnSpPr/>
          <p:nvPr userDrawn="1"/>
        </p:nvCxnSpPr>
        <p:spPr>
          <a:xfrm>
            <a:off x="2194813" y="4831376"/>
            <a:ext cx="89746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3897700" y="1523939"/>
            <a:ext cx="6944400" cy="2841196"/>
          </a:xfrm>
        </p:spPr>
        <p:txBody>
          <a:bodyPr wrap="square" anchor="ctr" anchorCtr="0">
            <a:noAutofit/>
          </a:bodyPr>
          <a:lstStyle>
            <a:lvl1pPr algn="l">
              <a:defRPr sz="2800" b="0" baseline="0">
                <a:solidFill>
                  <a:schemeClr val="accent2"/>
                </a:solidFill>
                <a:latin typeface="+mn-lt"/>
              </a:defRPr>
            </a:lvl1pPr>
          </a:lstStyle>
          <a:p>
            <a:r>
              <a:rPr lang="en-US" dirty="0"/>
              <a:t>Insert your quote here</a:t>
            </a:r>
            <a:endParaRPr lang="en-GB" dirty="0"/>
          </a:p>
        </p:txBody>
      </p:sp>
      <p:sp>
        <p:nvSpPr>
          <p:cNvPr id="12" name="Subtitle 2"/>
          <p:cNvSpPr>
            <a:spLocks noGrp="1"/>
          </p:cNvSpPr>
          <p:nvPr>
            <p:ph type="subTitle" idx="1" hasCustomPrompt="1"/>
          </p:nvPr>
        </p:nvSpPr>
        <p:spPr>
          <a:xfrm>
            <a:off x="3897699" y="4645214"/>
            <a:ext cx="6977533" cy="294935"/>
          </a:xfrm>
        </p:spPr>
        <p:txBody>
          <a:bodyPr wrap="none" tIns="0" bIns="0">
            <a:noAutofit/>
          </a:bodyPr>
          <a:lstStyle>
            <a:lvl1pPr marL="0" indent="0" algn="l">
              <a:buNone/>
              <a:defRPr sz="18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 of speaker</a:t>
            </a:r>
            <a:endParaRPr lang="en-GB" dirty="0"/>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
        <p:nvSpPr>
          <p:cNvPr id="16" name="Text Placeholder 18"/>
          <p:cNvSpPr>
            <a:spLocks noGrp="1"/>
          </p:cNvSpPr>
          <p:nvPr>
            <p:ph type="body" sz="quarter" idx="13" hasCustomPrompt="1"/>
          </p:nvPr>
        </p:nvSpPr>
        <p:spPr>
          <a:xfrm>
            <a:off x="3897697" y="4945651"/>
            <a:ext cx="6977275" cy="283576"/>
          </a:xfrm>
        </p:spPr>
        <p:txBody>
          <a:bodyPr wrap="none" tIns="0" bIns="0">
            <a:noAutofit/>
          </a:bodyPr>
          <a:lstStyle>
            <a:lvl1pPr marL="0" indent="0" algn="l">
              <a:buFontTx/>
              <a:buNone/>
              <a:defRPr sz="1800" i="1">
                <a:solidFill>
                  <a:schemeClr val="tx2"/>
                </a:solidFill>
              </a:defRPr>
            </a:lvl1pPr>
          </a:lstStyle>
          <a:p>
            <a:pPr lvl="0"/>
            <a:r>
              <a:rPr lang="en-US" dirty="0"/>
              <a:t>Profession</a:t>
            </a:r>
          </a:p>
        </p:txBody>
      </p:sp>
      <p:pic>
        <p:nvPicPr>
          <p:cNvPr id="5" name="Picture 4"/>
          <p:cNvPicPr>
            <a:picLocks noChangeAspect="1"/>
          </p:cNvPicPr>
          <p:nvPr userDrawn="1"/>
        </p:nvPicPr>
        <p:blipFill rotWithShape="1">
          <a:blip r:embed="rId4">
            <a:extLst>
              <a:ext uri="{28A0092B-C50C-407E-A947-70E740481C1C}">
                <a14:useLocalDpi xmlns:a14="http://schemas.microsoft.com/office/drawing/2010/main" val="0"/>
              </a:ext>
            </a:extLst>
          </a:blip>
          <a:srcRect l="27286" t="13136" r="7631"/>
          <a:stretch/>
        </p:blipFill>
        <p:spPr>
          <a:xfrm>
            <a:off x="-15498" y="1503336"/>
            <a:ext cx="3766088" cy="3570272"/>
          </a:xfrm>
          <a:prstGeom prst="rect">
            <a:avLst/>
          </a:prstGeom>
        </p:spPr>
      </p:pic>
    </p:spTree>
    <p:extLst>
      <p:ext uri="{BB962C8B-B14F-4D97-AF65-F5344CB8AC3E}">
        <p14:creationId xmlns:p14="http://schemas.microsoft.com/office/powerpoint/2010/main" val="14551417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2" name="Rectangle 1"/>
          <p:cNvSpPr/>
          <p:nvPr userDrawn="1"/>
        </p:nvSpPr>
        <p:spPr>
          <a:xfrm>
            <a:off x="-636"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4" name="Rectangle 13"/>
          <p:cNvSpPr/>
          <p:nvPr userDrawn="1"/>
        </p:nvSpPr>
        <p:spPr>
          <a:xfrm>
            <a:off x="1071350" y="1047443"/>
            <a:ext cx="10098096" cy="4636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7" name="Picture 16"/>
          <p:cNvPicPr>
            <a:picLocks noChangeAspect="1"/>
          </p:cNvPicPr>
          <p:nvPr userDrawn="1"/>
        </p:nvPicPr>
        <p:blipFill rotWithShape="1">
          <a:blip r:embed="rId2">
            <a:extLst>
              <a:ext uri="{28A0092B-C50C-407E-A947-70E740481C1C}">
                <a14:useLocalDpi xmlns:a14="http://schemas.microsoft.com/office/drawing/2010/main" val="0"/>
              </a:ext>
            </a:extLst>
          </a:blip>
          <a:srcRect l="25853" t="8280" r="3918" b="10191"/>
          <a:stretch/>
        </p:blipFill>
        <p:spPr>
          <a:xfrm>
            <a:off x="-13855" y="1510146"/>
            <a:ext cx="3629891" cy="3546764"/>
          </a:xfrm>
          <a:prstGeom prst="rect">
            <a:avLst/>
          </a:prstGeom>
        </p:spPr>
      </p:pic>
      <p:grpSp>
        <p:nvGrpSpPr>
          <p:cNvPr id="18" name="Group 17"/>
          <p:cNvGrpSpPr/>
          <p:nvPr userDrawn="1"/>
        </p:nvGrpSpPr>
        <p:grpSpPr>
          <a:xfrm>
            <a:off x="1849706" y="609539"/>
            <a:ext cx="914400" cy="914400"/>
            <a:chOff x="1849706" y="609539"/>
            <a:chExt cx="914400" cy="914400"/>
          </a:xfrm>
        </p:grpSpPr>
        <p:sp>
          <p:nvSpPr>
            <p:cNvPr id="20" name="Oval 19"/>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grpSp>
        <p:nvGrpSpPr>
          <p:cNvPr id="22" name="Group 21"/>
          <p:cNvGrpSpPr/>
          <p:nvPr userDrawn="1"/>
        </p:nvGrpSpPr>
        <p:grpSpPr>
          <a:xfrm rot="10800000">
            <a:off x="9516557" y="5222468"/>
            <a:ext cx="914400" cy="914400"/>
            <a:chOff x="1849706" y="609539"/>
            <a:chExt cx="914400" cy="914400"/>
          </a:xfrm>
        </p:grpSpPr>
        <p:sp>
          <p:nvSpPr>
            <p:cNvPr id="23" name="Oval 22"/>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5" name="Picture 24"/>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cxnSp>
        <p:nvCxnSpPr>
          <p:cNvPr id="19" name="Straight Connector 18"/>
          <p:cNvCxnSpPr/>
          <p:nvPr userDrawn="1"/>
        </p:nvCxnSpPr>
        <p:spPr>
          <a:xfrm>
            <a:off x="2194813" y="4831376"/>
            <a:ext cx="89746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3897700" y="1523939"/>
            <a:ext cx="6944400" cy="2841196"/>
          </a:xfrm>
        </p:spPr>
        <p:txBody>
          <a:bodyPr wrap="square" anchor="ctr" anchorCtr="0">
            <a:noAutofit/>
          </a:bodyPr>
          <a:lstStyle>
            <a:lvl1pPr algn="l">
              <a:defRPr sz="2800" b="0" baseline="0">
                <a:solidFill>
                  <a:schemeClr val="accent2"/>
                </a:solidFill>
                <a:latin typeface="+mn-lt"/>
              </a:defRPr>
            </a:lvl1pPr>
          </a:lstStyle>
          <a:p>
            <a:r>
              <a:rPr lang="en-US" dirty="0"/>
              <a:t>Insert your quote here</a:t>
            </a:r>
            <a:endParaRPr lang="en-GB" dirty="0"/>
          </a:p>
        </p:txBody>
      </p:sp>
      <p:sp>
        <p:nvSpPr>
          <p:cNvPr id="12" name="Subtitle 2"/>
          <p:cNvSpPr>
            <a:spLocks noGrp="1"/>
          </p:cNvSpPr>
          <p:nvPr>
            <p:ph type="subTitle" idx="1" hasCustomPrompt="1"/>
          </p:nvPr>
        </p:nvSpPr>
        <p:spPr>
          <a:xfrm>
            <a:off x="3897699" y="4645214"/>
            <a:ext cx="6977533" cy="294935"/>
          </a:xfrm>
        </p:spPr>
        <p:txBody>
          <a:bodyPr wrap="none" tIns="0" bIns="0">
            <a:noAutofit/>
          </a:bodyPr>
          <a:lstStyle>
            <a:lvl1pPr marL="0" indent="0" algn="l">
              <a:buNone/>
              <a:defRPr sz="18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 of speaker</a:t>
            </a:r>
            <a:endParaRPr lang="en-GB" dirty="0"/>
          </a:p>
        </p:txBody>
      </p:sp>
      <p:pic>
        <p:nvPicPr>
          <p:cNvPr id="13" name="Picture 12"/>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
        <p:nvSpPr>
          <p:cNvPr id="16" name="Text Placeholder 18"/>
          <p:cNvSpPr>
            <a:spLocks noGrp="1"/>
          </p:cNvSpPr>
          <p:nvPr>
            <p:ph type="body" sz="quarter" idx="13" hasCustomPrompt="1"/>
          </p:nvPr>
        </p:nvSpPr>
        <p:spPr>
          <a:xfrm>
            <a:off x="3897697" y="4945651"/>
            <a:ext cx="6977275" cy="283576"/>
          </a:xfrm>
        </p:spPr>
        <p:txBody>
          <a:bodyPr wrap="none" tIns="0" bIns="0">
            <a:noAutofit/>
          </a:bodyPr>
          <a:lstStyle>
            <a:lvl1pPr marL="0" indent="0" algn="l">
              <a:buFontTx/>
              <a:buNone/>
              <a:defRPr sz="1800" i="1">
                <a:solidFill>
                  <a:schemeClr val="tx2"/>
                </a:solidFill>
              </a:defRPr>
            </a:lvl1pPr>
          </a:lstStyle>
          <a:p>
            <a:pPr lvl="0"/>
            <a:r>
              <a:rPr lang="en-US" dirty="0"/>
              <a:t>Profession</a:t>
            </a:r>
          </a:p>
        </p:txBody>
      </p:sp>
    </p:spTree>
    <p:extLst>
      <p:ext uri="{BB962C8B-B14F-4D97-AF65-F5344CB8AC3E}">
        <p14:creationId xmlns:p14="http://schemas.microsoft.com/office/powerpoint/2010/main" val="414804231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2" name="Rectangle 1"/>
          <p:cNvSpPr/>
          <p:nvPr userDrawn="1"/>
        </p:nvSpPr>
        <p:spPr>
          <a:xfrm>
            <a:off x="-636"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4" name="Rectangle 13"/>
          <p:cNvSpPr/>
          <p:nvPr userDrawn="1"/>
        </p:nvSpPr>
        <p:spPr>
          <a:xfrm>
            <a:off x="1071350" y="1047443"/>
            <a:ext cx="10098096" cy="4636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8" name="Group 17"/>
          <p:cNvGrpSpPr/>
          <p:nvPr userDrawn="1"/>
        </p:nvGrpSpPr>
        <p:grpSpPr>
          <a:xfrm>
            <a:off x="1849706" y="609539"/>
            <a:ext cx="914400" cy="914400"/>
            <a:chOff x="1849706" y="609539"/>
            <a:chExt cx="914400" cy="914400"/>
          </a:xfrm>
        </p:grpSpPr>
        <p:sp>
          <p:nvSpPr>
            <p:cNvPr id="20" name="Oval 19"/>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grpSp>
        <p:nvGrpSpPr>
          <p:cNvPr id="22" name="Group 21"/>
          <p:cNvGrpSpPr/>
          <p:nvPr userDrawn="1"/>
        </p:nvGrpSpPr>
        <p:grpSpPr>
          <a:xfrm rot="10800000">
            <a:off x="9516557" y="5222468"/>
            <a:ext cx="914400" cy="914400"/>
            <a:chOff x="1849706" y="609539"/>
            <a:chExt cx="914400" cy="914400"/>
          </a:xfrm>
        </p:grpSpPr>
        <p:sp>
          <p:nvSpPr>
            <p:cNvPr id="23" name="Oval 22"/>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5" name="Picture 24"/>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cxnSp>
        <p:nvCxnSpPr>
          <p:cNvPr id="19" name="Straight Connector 18"/>
          <p:cNvCxnSpPr/>
          <p:nvPr userDrawn="1"/>
        </p:nvCxnSpPr>
        <p:spPr>
          <a:xfrm>
            <a:off x="2194813" y="4831376"/>
            <a:ext cx="89746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1849706" y="1523939"/>
            <a:ext cx="8581250" cy="2841196"/>
          </a:xfrm>
        </p:spPr>
        <p:txBody>
          <a:bodyPr wrap="square" anchor="ctr" anchorCtr="0">
            <a:noAutofit/>
          </a:bodyPr>
          <a:lstStyle>
            <a:lvl1pPr algn="l">
              <a:defRPr sz="2800" b="0" baseline="0">
                <a:solidFill>
                  <a:schemeClr val="accent2"/>
                </a:solidFill>
                <a:latin typeface="+mn-lt"/>
              </a:defRPr>
            </a:lvl1pPr>
          </a:lstStyle>
          <a:p>
            <a:r>
              <a:rPr lang="en-US" dirty="0"/>
              <a:t>Insert your quote here</a:t>
            </a:r>
            <a:endParaRPr lang="en-GB" dirty="0"/>
          </a:p>
        </p:txBody>
      </p:sp>
      <p:sp>
        <p:nvSpPr>
          <p:cNvPr id="12" name="Subtitle 2"/>
          <p:cNvSpPr>
            <a:spLocks noGrp="1"/>
          </p:cNvSpPr>
          <p:nvPr>
            <p:ph type="subTitle" idx="1" hasCustomPrompt="1"/>
          </p:nvPr>
        </p:nvSpPr>
        <p:spPr>
          <a:xfrm>
            <a:off x="1850819" y="4645214"/>
            <a:ext cx="8622192" cy="294935"/>
          </a:xfrm>
        </p:spPr>
        <p:txBody>
          <a:bodyPr wrap="none" tIns="0" bIns="0">
            <a:noAutofit/>
          </a:bodyPr>
          <a:lstStyle>
            <a:lvl1pPr marL="0" indent="0" algn="l">
              <a:buNone/>
              <a:defRPr sz="18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 of speaker</a:t>
            </a:r>
            <a:endParaRPr lang="en-GB" dirty="0"/>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
        <p:nvSpPr>
          <p:cNvPr id="16" name="Text Placeholder 18"/>
          <p:cNvSpPr>
            <a:spLocks noGrp="1"/>
          </p:cNvSpPr>
          <p:nvPr>
            <p:ph type="body" sz="quarter" idx="13" hasCustomPrompt="1"/>
          </p:nvPr>
        </p:nvSpPr>
        <p:spPr>
          <a:xfrm>
            <a:off x="1850808" y="4945651"/>
            <a:ext cx="8621874" cy="283576"/>
          </a:xfrm>
        </p:spPr>
        <p:txBody>
          <a:bodyPr wrap="none" tIns="0" bIns="0">
            <a:noAutofit/>
          </a:bodyPr>
          <a:lstStyle>
            <a:lvl1pPr marL="0" indent="0" algn="l">
              <a:buFontTx/>
              <a:buNone/>
              <a:defRPr sz="1800" i="1">
                <a:solidFill>
                  <a:schemeClr val="tx2"/>
                </a:solidFill>
              </a:defRPr>
            </a:lvl1pPr>
          </a:lstStyle>
          <a:p>
            <a:pPr lvl="0"/>
            <a:r>
              <a:rPr lang="en-US" dirty="0"/>
              <a:t>Profession</a:t>
            </a:r>
          </a:p>
        </p:txBody>
      </p:sp>
    </p:spTree>
    <p:extLst>
      <p:ext uri="{BB962C8B-B14F-4D97-AF65-F5344CB8AC3E}">
        <p14:creationId xmlns:p14="http://schemas.microsoft.com/office/powerpoint/2010/main" val="321774313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hapter Slide">
    <p:spTree>
      <p:nvGrpSpPr>
        <p:cNvPr id="1" name=""/>
        <p:cNvGrpSpPr/>
        <p:nvPr/>
      </p:nvGrpSpPr>
      <p:grpSpPr>
        <a:xfrm>
          <a:off x="0" y="0"/>
          <a:ext cx="0" cy="0"/>
          <a:chOff x="0" y="0"/>
          <a:chExt cx="0" cy="0"/>
        </a:xfrm>
      </p:grpSpPr>
      <p:cxnSp>
        <p:nvCxnSpPr>
          <p:cNvPr id="24" name="Straight Connector 23"/>
          <p:cNvCxnSpPr/>
          <p:nvPr userDrawn="1"/>
        </p:nvCxnSpPr>
        <p:spPr>
          <a:xfrm>
            <a:off x="1905580" y="5205607"/>
            <a:ext cx="986027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a:off x="1885951" y="876300"/>
            <a:ext cx="986027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3381374" y="1304763"/>
            <a:ext cx="1276929" cy="1011400"/>
          </a:xfrm>
          <a:prstGeom prst="rect">
            <a:avLst/>
          </a:prstGeom>
        </p:spPr>
      </p:pic>
      <p:pic>
        <p:nvPicPr>
          <p:cNvPr id="17" name="Picture 6" descr="LOGO CE-EN-quadri.eps"/>
          <p:cNvPicPr>
            <a:picLocks noChangeAspect="1"/>
          </p:cNvPicPr>
          <p:nvPr userDrawn="1"/>
        </p:nvPicPr>
        <p:blipFill>
          <a:blip r:embed="rId3" cstate="print"/>
          <a:srcRect/>
          <a:stretch>
            <a:fillRect/>
          </a:stretch>
        </p:blipFill>
        <p:spPr bwMode="auto">
          <a:xfrm>
            <a:off x="4943872" y="942576"/>
            <a:ext cx="2304256" cy="1600050"/>
          </a:xfrm>
          <a:prstGeom prst="rect">
            <a:avLst/>
          </a:prstGeom>
          <a:noFill/>
          <a:ln w="9525">
            <a:noFill/>
            <a:miter lim="800000"/>
            <a:headEnd/>
            <a:tailEnd/>
          </a:ln>
        </p:spPr>
      </p:pic>
      <p:sp>
        <p:nvSpPr>
          <p:cNvPr id="7" name="Subtitle 2"/>
          <p:cNvSpPr txBox="1">
            <a:spLocks/>
          </p:cNvSpPr>
          <p:nvPr/>
        </p:nvSpPr>
        <p:spPr>
          <a:xfrm>
            <a:off x="2477697" y="5863656"/>
            <a:ext cx="8318374" cy="548594"/>
          </a:xfrm>
          <a:prstGeom prst="rect">
            <a:avLst/>
          </a:prstGeom>
        </p:spPr>
        <p:txBody>
          <a:bodyPr wrap="square" lIns="0" tIns="72000" rIns="0" bIns="72000" numCol="1" anchor="t" anchorCtr="0">
            <a:spAutoFit/>
          </a:bodyPr>
          <a:lstStyle>
            <a:lvl1pPr marL="342900" indent="-342900" algn="l" rtl="0" eaLnBrk="1" fontAlgn="base" hangingPunct="1">
              <a:spcBef>
                <a:spcPct val="20000"/>
              </a:spcBef>
              <a:spcAft>
                <a:spcPct val="0"/>
              </a:spcAft>
              <a:buClr>
                <a:schemeClr val="bg1"/>
              </a:buClr>
              <a:buChar char="•"/>
              <a:defRPr sz="800" i="0">
                <a:solidFill>
                  <a:schemeClr val="accent2">
                    <a:lumMod val="50000"/>
                  </a:schemeClr>
                </a:solidFill>
                <a:latin typeface="+mn-lt"/>
                <a:ea typeface="+mn-ea"/>
                <a:cs typeface="+mn-cs"/>
              </a:defRPr>
            </a:lvl1pPr>
            <a:lvl2pPr marL="742950" indent="-285750" algn="l" rtl="0" eaLnBrk="1" fontAlgn="base" hangingPunct="1">
              <a:spcBef>
                <a:spcPct val="20000"/>
              </a:spcBef>
              <a:spcAft>
                <a:spcPct val="0"/>
              </a:spcAft>
              <a:buClr>
                <a:srgbClr val="009FBA"/>
              </a:buClr>
              <a:buChar char="•"/>
              <a:defRPr sz="2000" b="1">
                <a:solidFill>
                  <a:schemeClr val="accent2">
                    <a:lumMod val="50000"/>
                  </a:schemeClr>
                </a:solidFill>
                <a:latin typeface="+mn-lt"/>
              </a:defRPr>
            </a:lvl2pPr>
            <a:lvl3pPr marL="1143000" indent="-228600" algn="l" rtl="0" eaLnBrk="1" fontAlgn="base" hangingPunct="1">
              <a:spcBef>
                <a:spcPct val="20000"/>
              </a:spcBef>
              <a:spcAft>
                <a:spcPct val="0"/>
              </a:spcAft>
              <a:defRPr sz="1400">
                <a:solidFill>
                  <a:schemeClr val="accent2">
                    <a:lumMod val="50000"/>
                  </a:schemeClr>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marL="0" indent="0" algn="just">
              <a:buNone/>
            </a:pPr>
            <a:r>
              <a:rPr lang="en-US" sz="700" b="1" kern="0" dirty="0">
                <a:solidFill>
                  <a:schemeClr val="tx1"/>
                </a:solidFill>
              </a:rPr>
              <a:t>© European Union 2021</a:t>
            </a:r>
          </a:p>
          <a:p>
            <a:pPr marL="0" indent="0" algn="just">
              <a:buNone/>
            </a:pPr>
            <a:r>
              <a:rPr lang="en-US" sz="600" b="0" kern="0" dirty="0">
                <a:solidFill>
                  <a:schemeClr val="tx1"/>
                </a:solidFill>
              </a:rPr>
              <a:t>Unless otherwise noted the reuse of this presentation is </a:t>
            </a:r>
            <a:r>
              <a:rPr lang="en-US" sz="600" b="0" kern="0" dirty="0" err="1">
                <a:solidFill>
                  <a:schemeClr val="tx1"/>
                </a:solidFill>
              </a:rPr>
              <a:t>authorised</a:t>
            </a:r>
            <a:r>
              <a:rPr lang="en-US" sz="600" b="0" kern="0" dirty="0">
                <a:solidFill>
                  <a:schemeClr val="tx1"/>
                </a:solidFill>
              </a:rPr>
              <a:t> under the </a:t>
            </a:r>
            <a:r>
              <a:rPr lang="en-US" sz="600" b="0" u="sng" kern="0" dirty="0">
                <a:solidFill>
                  <a:schemeClr val="tx1"/>
                </a:solidFill>
              </a:rPr>
              <a:t>CC BY 4.0</a:t>
            </a:r>
            <a:r>
              <a:rPr lang="en-US" sz="600" b="1" kern="0" dirty="0">
                <a:solidFill>
                  <a:schemeClr val="tx1"/>
                </a:solidFill>
              </a:rPr>
              <a:t>  </a:t>
            </a:r>
            <a:r>
              <a:rPr lang="en-US" sz="600" b="0" kern="0" dirty="0">
                <a:solidFill>
                  <a:schemeClr val="tx1"/>
                </a:solidFill>
              </a:rPr>
              <a:t>license. For any use or reproduction of elements that are not owned by the EU, permission may need to be sought directly from the respective right holders.</a:t>
            </a:r>
            <a:br>
              <a:rPr lang="en-US" sz="600" b="0" kern="0" dirty="0">
                <a:solidFill>
                  <a:schemeClr val="tx1"/>
                </a:solidFill>
              </a:rPr>
            </a:br>
            <a:r>
              <a:rPr kumimoji="0" lang="en-US" altLang="en-US" sz="600" b="1" i="0" u="none" strike="noStrike" cap="none" normalizeH="0" baseline="0" dirty="0">
                <a:ln>
                  <a:noFill/>
                </a:ln>
                <a:solidFill>
                  <a:schemeClr val="tx1"/>
                </a:solidFill>
                <a:effectLst/>
                <a:latin typeface="+mn-lt"/>
                <a:ea typeface="Calibri" panose="020F0502020204030204" pitchFamily="34" charset="0"/>
                <a:cs typeface="Arial" panose="020B0604020202020204" pitchFamily="34" charset="0"/>
              </a:rPr>
              <a:t>Image credits:</a:t>
            </a:r>
            <a:r>
              <a:rPr kumimoji="0" lang="en-US" altLang="en-US" sz="600" b="0" i="0" u="none" strike="noStrike" cap="none" normalizeH="0" baseline="0" dirty="0">
                <a:ln>
                  <a:noFill/>
                </a:ln>
                <a:solidFill>
                  <a:schemeClr val="tx1"/>
                </a:solidFill>
                <a:effectLst/>
                <a:latin typeface="+mn-lt"/>
                <a:ea typeface="Calibri" panose="020F0502020204030204" pitchFamily="34" charset="0"/>
                <a:cs typeface="Arial" panose="020B0604020202020204" pitchFamily="34" charset="0"/>
              </a:rPr>
              <a:t> </a:t>
            </a:r>
            <a:r>
              <a:rPr lang="en-GB" sz="600" i="0" kern="1200" dirty="0">
                <a:solidFill>
                  <a:schemeClr val="tx1"/>
                </a:solidFill>
                <a:effectLst/>
                <a:latin typeface="+mn-lt"/>
                <a:ea typeface="+mn-ea"/>
                <a:cs typeface="+mn-cs"/>
              </a:rPr>
              <a:t>© </a:t>
            </a:r>
            <a:r>
              <a:rPr lang="en-GB" sz="600" i="0" kern="1200" dirty="0" err="1">
                <a:solidFill>
                  <a:schemeClr val="tx1"/>
                </a:solidFill>
                <a:effectLst/>
                <a:latin typeface="+mn-lt"/>
                <a:ea typeface="+mn-ea"/>
                <a:cs typeface="+mn-cs"/>
              </a:rPr>
              <a:t>ivector</a:t>
            </a:r>
            <a:r>
              <a:rPr lang="en-GB" sz="600" i="0" kern="1200" dirty="0">
                <a:solidFill>
                  <a:schemeClr val="tx1"/>
                </a:solidFill>
                <a:effectLst/>
                <a:latin typeface="+mn-lt"/>
                <a:ea typeface="+mn-ea"/>
                <a:cs typeface="+mn-cs"/>
              </a:rPr>
              <a:t> #249868181, #251163013, #273480523, #241215668, #245719946, #251163053, #252508849, #241215668,  #244690530, #222596698, #235536634, #263530636, #66009682, #273480523, #362422833; © </a:t>
            </a:r>
            <a:r>
              <a:rPr lang="en-GB" sz="600" i="0" kern="1200" dirty="0" err="1">
                <a:solidFill>
                  <a:schemeClr val="tx1"/>
                </a:solidFill>
                <a:effectLst/>
                <a:latin typeface="+mn-lt"/>
                <a:ea typeface="+mn-ea"/>
                <a:cs typeface="+mn-cs"/>
              </a:rPr>
              <a:t>petovarga</a:t>
            </a:r>
            <a:r>
              <a:rPr lang="en-GB" sz="600" i="0" kern="1200" dirty="0">
                <a:solidFill>
                  <a:schemeClr val="tx1"/>
                </a:solidFill>
                <a:effectLst/>
                <a:latin typeface="+mn-lt"/>
                <a:ea typeface="+mn-ea"/>
                <a:cs typeface="+mn-cs"/>
              </a:rPr>
              <a:t> #366009967; © </a:t>
            </a:r>
            <a:r>
              <a:rPr lang="en-GB" sz="600" i="0" kern="1200" dirty="0" err="1">
                <a:solidFill>
                  <a:schemeClr val="tx1"/>
                </a:solidFill>
                <a:effectLst/>
                <a:latin typeface="+mn-lt"/>
                <a:ea typeface="+mn-ea"/>
                <a:cs typeface="+mn-cs"/>
              </a:rPr>
              <a:t>shooarts</a:t>
            </a:r>
            <a:r>
              <a:rPr lang="en-GB" sz="600" i="0" kern="1200" dirty="0">
                <a:solidFill>
                  <a:schemeClr val="tx1"/>
                </a:solidFill>
                <a:effectLst/>
                <a:latin typeface="+mn-lt"/>
                <a:ea typeface="+mn-ea"/>
                <a:cs typeface="+mn-cs"/>
              </a:rPr>
              <a:t> # 121467308, 2020. Source: Stock.Adobe.com. Icons © </a:t>
            </a:r>
            <a:r>
              <a:rPr lang="en-GB" sz="600" i="0" kern="1200" dirty="0" err="1">
                <a:solidFill>
                  <a:schemeClr val="tx1"/>
                </a:solidFill>
                <a:effectLst/>
                <a:latin typeface="+mn-lt"/>
                <a:ea typeface="+mn-ea"/>
                <a:cs typeface="+mn-cs"/>
              </a:rPr>
              <a:t>Flaticon</a:t>
            </a:r>
            <a:r>
              <a:rPr lang="en-GB" sz="600" i="0" kern="1200" dirty="0">
                <a:solidFill>
                  <a:schemeClr val="tx1"/>
                </a:solidFill>
                <a:effectLst/>
                <a:latin typeface="+mn-lt"/>
                <a:ea typeface="+mn-ea"/>
                <a:cs typeface="+mn-cs"/>
              </a:rPr>
              <a:t> – all rights reserved.</a:t>
            </a:r>
          </a:p>
        </p:txBody>
      </p:sp>
      <p:pic>
        <p:nvPicPr>
          <p:cNvPr id="8" name="Picture 7"/>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395929" y="5994432"/>
            <a:ext cx="900000" cy="314888"/>
          </a:xfrm>
          <a:prstGeom prst="rect">
            <a:avLst/>
          </a:prstGeom>
        </p:spPr>
      </p:pic>
    </p:spTree>
    <p:extLst>
      <p:ext uri="{BB962C8B-B14F-4D97-AF65-F5344CB8AC3E}">
        <p14:creationId xmlns:p14="http://schemas.microsoft.com/office/powerpoint/2010/main" val="11845609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838200" y="468000"/>
            <a:ext cx="10515600" cy="600164"/>
          </a:xfrm>
          <a:prstGeom prst="rect">
            <a:avLst/>
          </a:prstGeom>
        </p:spPr>
        <p:txBody>
          <a:bodyPr vert="horz" wrap="square" lIns="91440" tIns="45720" rIns="91440" bIns="0" rtlCol="0" anchor="t" anchorCtr="0">
            <a:noAutofit/>
          </a:bodyPr>
          <a:lstStyle>
            <a:lvl1pPr>
              <a:lnSpc>
                <a:spcPct val="100000"/>
              </a:lnSpc>
              <a:defRPr sz="3600" b="1">
                <a:solidFill>
                  <a:schemeClr val="accent2"/>
                </a:solidFill>
              </a:defRPr>
            </a:lvl1pPr>
          </a:lstStyle>
          <a:p>
            <a:r>
              <a:rPr lang="en-US" dirty="0"/>
              <a:t>Click to edit Master title style</a:t>
            </a:r>
            <a:endParaRPr lang="en-GB" dirty="0"/>
          </a:p>
        </p:txBody>
      </p:sp>
      <p:pic>
        <p:nvPicPr>
          <p:cNvPr id="2" name="Picture 1"/>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033852" y="6044693"/>
            <a:ext cx="1716200" cy="451718"/>
          </a:xfrm>
          <a:prstGeom prst="rect">
            <a:avLst/>
          </a:prstGeom>
        </p:spPr>
      </p:pic>
      <p:sp>
        <p:nvSpPr>
          <p:cNvPr id="6" name="Slide Number Placeholder 5"/>
          <p:cNvSpPr>
            <a:spLocks noGrp="1"/>
          </p:cNvSpPr>
          <p:nvPr>
            <p:ph type="sldNum" sz="quarter" idx="12"/>
          </p:nvPr>
        </p:nvSpPr>
        <p:spPr>
          <a:xfrm>
            <a:off x="838200" y="6131286"/>
            <a:ext cx="2743200" cy="365125"/>
          </a:xfrm>
        </p:spPr>
        <p:txBody>
          <a:bodyPr>
            <a:noAutofit/>
          </a:bodyPr>
          <a:lstStyle/>
          <a:p>
            <a:fld id="{F46C79FD-C571-418B-AB0F-5EE936C85276}" type="slidenum">
              <a:rPr lang="en-GB" smtClean="0"/>
              <a:t>‹#›</a:t>
            </a:fld>
            <a:endParaRPr lang="en-GB"/>
          </a:p>
        </p:txBody>
      </p:sp>
    </p:spTree>
    <p:extLst>
      <p:ext uri="{BB962C8B-B14F-4D97-AF65-F5344CB8AC3E}">
        <p14:creationId xmlns:p14="http://schemas.microsoft.com/office/powerpoint/2010/main" val="256739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10" name="Slide Number Placeholder 5"/>
          <p:cNvSpPr>
            <a:spLocks noGrp="1"/>
          </p:cNvSpPr>
          <p:nvPr>
            <p:ph type="sldNum" sz="quarter" idx="12"/>
          </p:nvPr>
        </p:nvSpPr>
        <p:spPr>
          <a:xfrm>
            <a:off x="838200" y="6131286"/>
            <a:ext cx="2743200" cy="365125"/>
          </a:xfrm>
        </p:spPr>
        <p:txBody>
          <a:bodyPr>
            <a:noAutofit/>
          </a:bodyPr>
          <a:lstStyle/>
          <a:p>
            <a:fld id="{F46C79FD-C571-418B-AB0F-5EE936C85276}" type="slidenum">
              <a:rPr lang="en-GB" smtClean="0"/>
              <a:t>‹#›</a:t>
            </a:fld>
            <a:endParaRPr lang="en-GB"/>
          </a:p>
        </p:txBody>
      </p:sp>
    </p:spTree>
    <p:extLst>
      <p:ext uri="{BB962C8B-B14F-4D97-AF65-F5344CB8AC3E}">
        <p14:creationId xmlns:p14="http://schemas.microsoft.com/office/powerpoint/2010/main" val="38399585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838200" y="468000"/>
            <a:ext cx="10515600" cy="600164"/>
          </a:xfrm>
          <a:prstGeom prst="rect">
            <a:avLst/>
          </a:prstGeom>
        </p:spPr>
        <p:txBody>
          <a:bodyPr vert="horz" wrap="square" lIns="91440" tIns="45720" rIns="91440" bIns="0" rtlCol="0" anchor="t" anchorCtr="0">
            <a:noAutofit/>
          </a:bodyPr>
          <a:lstStyle>
            <a:lvl1pPr>
              <a:lnSpc>
                <a:spcPct val="100000"/>
              </a:lnSpc>
              <a:defRPr sz="3600" b="1">
                <a:solidFill>
                  <a:schemeClr val="accent2"/>
                </a:solidFill>
              </a:defRPr>
            </a:lvl1pPr>
          </a:lstStyle>
          <a:p>
            <a:r>
              <a:rPr lang="en-US" dirty="0"/>
              <a:t>Click to edit Master title style</a:t>
            </a:r>
            <a:endParaRPr lang="en-GB" dirty="0"/>
          </a:p>
        </p:txBody>
      </p:sp>
      <p:pic>
        <p:nvPicPr>
          <p:cNvPr id="2" name="Picture 1"/>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033852" y="6044693"/>
            <a:ext cx="1716200" cy="451718"/>
          </a:xfrm>
          <a:prstGeom prst="rect">
            <a:avLst/>
          </a:prstGeom>
        </p:spPr>
      </p:pic>
      <p:sp>
        <p:nvSpPr>
          <p:cNvPr id="5" name="Text Placeholder 2"/>
          <p:cNvSpPr>
            <a:spLocks noGrp="1"/>
          </p:cNvSpPr>
          <p:nvPr>
            <p:ph idx="1"/>
          </p:nvPr>
        </p:nvSpPr>
        <p:spPr>
          <a:xfrm>
            <a:off x="838200" y="1210327"/>
            <a:ext cx="10515600" cy="4834365"/>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8712561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022324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9" name="Title Placeholder 1"/>
          <p:cNvSpPr>
            <a:spLocks noGrp="1"/>
          </p:cNvSpPr>
          <p:nvPr>
            <p:ph type="title"/>
          </p:nvPr>
        </p:nvSpPr>
        <p:spPr>
          <a:xfrm>
            <a:off x="2058229" y="388268"/>
            <a:ext cx="9920411" cy="600164"/>
          </a:xfrm>
          <a:prstGeom prst="rect">
            <a:avLst/>
          </a:prstGeom>
        </p:spPr>
        <p:txBody>
          <a:bodyPr vert="horz" wrap="square" lIns="91440" tIns="45720" rIns="91440" bIns="0" rtlCol="0" anchor="t" anchorCtr="0">
            <a:noAutofit/>
          </a:bodyPr>
          <a:lstStyle>
            <a:lvl1pPr>
              <a:lnSpc>
                <a:spcPct val="100000"/>
              </a:lnSpc>
              <a:defRPr sz="3200" b="1">
                <a:solidFill>
                  <a:schemeClr val="bg1"/>
                </a:solidFill>
              </a:defRPr>
            </a:lvl1pPr>
          </a:lstStyle>
          <a:p>
            <a:r>
              <a:rPr lang="en-US" dirty="0"/>
              <a:t>Click to edit Master title style</a:t>
            </a:r>
            <a:endParaRPr lang="en-GB" dirty="0"/>
          </a:p>
        </p:txBody>
      </p:sp>
      <p:sp>
        <p:nvSpPr>
          <p:cNvPr id="10" name="Text Placeholder 2"/>
          <p:cNvSpPr>
            <a:spLocks noGrp="1"/>
          </p:cNvSpPr>
          <p:nvPr>
            <p:ph idx="1"/>
          </p:nvPr>
        </p:nvSpPr>
        <p:spPr>
          <a:xfrm>
            <a:off x="376352" y="1654803"/>
            <a:ext cx="11602288" cy="4389890"/>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4468145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ext only">
    <p:spTree>
      <p:nvGrpSpPr>
        <p:cNvPr id="1" name=""/>
        <p:cNvGrpSpPr/>
        <p:nvPr/>
      </p:nvGrpSpPr>
      <p:grpSpPr>
        <a:xfrm>
          <a:off x="0" y="0"/>
          <a:ext cx="0" cy="0"/>
          <a:chOff x="0" y="0"/>
          <a:chExt cx="0" cy="0"/>
        </a:xfrm>
      </p:grpSpPr>
      <p:sp>
        <p:nvSpPr>
          <p:cNvPr id="12" name="Titelplatzhalter 3"/>
          <p:cNvSpPr>
            <a:spLocks noGrp="1"/>
          </p:cNvSpPr>
          <p:nvPr>
            <p:ph type="title" hasCustomPrompt="1"/>
          </p:nvPr>
        </p:nvSpPr>
        <p:spPr>
          <a:xfrm>
            <a:off x="-6348" y="149225"/>
            <a:ext cx="8810108" cy="686006"/>
          </a:xfrm>
          <a:prstGeom prst="rect">
            <a:avLst/>
          </a:prstGeom>
        </p:spPr>
        <p:txBody>
          <a:bodyPr vert="horz" lIns="91440" tIns="45720" rIns="91440" bIns="45720" rtlCol="0" anchor="ctr">
            <a:normAutofit/>
          </a:bodyPr>
          <a:lstStyle>
            <a:lvl1pPr>
              <a:defRPr>
                <a:solidFill>
                  <a:schemeClr val="tx1"/>
                </a:solidFill>
              </a:defRPr>
            </a:lvl1pPr>
          </a:lstStyle>
          <a:p>
            <a:r>
              <a:rPr lang="en-GB" noProof="0" dirty="0"/>
              <a:t>Title </a:t>
            </a:r>
            <a:r>
              <a:rPr lang="en-GB" noProof="0" dirty="0" err="1"/>
              <a:t>masterformat</a:t>
            </a:r>
            <a:endParaRPr lang="en-GB" noProof="0" dirty="0"/>
          </a:p>
        </p:txBody>
      </p:sp>
      <p:sp>
        <p:nvSpPr>
          <p:cNvPr id="3" name="Textplatzhalter 2"/>
          <p:cNvSpPr>
            <a:spLocks noGrp="1"/>
          </p:cNvSpPr>
          <p:nvPr>
            <p:ph type="body" sz="quarter" idx="10" hasCustomPrompt="1"/>
          </p:nvPr>
        </p:nvSpPr>
        <p:spPr>
          <a:xfrm>
            <a:off x="395820" y="1307806"/>
            <a:ext cx="11417298" cy="4167962"/>
          </a:xfrm>
        </p:spPr>
        <p:txBody>
          <a:bodyPr wrap="square" lIns="0" tIns="0" rIns="0" bIns="0">
            <a:noAutofit/>
          </a:bodyPr>
          <a:lstStyle>
            <a:lvl1pPr marL="0" indent="0">
              <a:buFontTx/>
              <a:buNone/>
              <a:defRPr sz="2200" baseline="0">
                <a:solidFill>
                  <a:schemeClr val="tx1"/>
                </a:solidFill>
              </a:defRPr>
            </a:lvl1pPr>
          </a:lstStyle>
          <a:p>
            <a:pPr lvl="0"/>
            <a:r>
              <a:rPr lang="en-GB" noProof="0" dirty="0"/>
              <a:t>Insert Text</a:t>
            </a:r>
          </a:p>
        </p:txBody>
      </p:sp>
    </p:spTree>
    <p:extLst>
      <p:ext uri="{BB962C8B-B14F-4D97-AF65-F5344CB8AC3E}">
        <p14:creationId xmlns:p14="http://schemas.microsoft.com/office/powerpoint/2010/main" val="291207185"/>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pic>
        <p:nvPicPr>
          <p:cNvPr id="4" name="Picture 17"/>
          <p:cNvPicPr>
            <a:picLocks noChangeAspect="1" noChangeArrowheads="1"/>
          </p:cNvPicPr>
          <p:nvPr userDrawn="1"/>
        </p:nvPicPr>
        <p:blipFill>
          <a:blip r:embed="rId2" cstate="print"/>
          <a:srcRect/>
          <a:stretch>
            <a:fillRect/>
          </a:stretch>
        </p:blipFill>
        <p:spPr bwMode="auto">
          <a:xfrm>
            <a:off x="8769352" y="6145213"/>
            <a:ext cx="2990849" cy="596900"/>
          </a:xfrm>
          <a:prstGeom prst="rect">
            <a:avLst/>
          </a:prstGeom>
          <a:noFill/>
          <a:ln w="9525">
            <a:noFill/>
            <a:miter lim="800000"/>
            <a:headEnd/>
            <a:tailEnd/>
          </a:ln>
        </p:spPr>
      </p:pic>
      <p:sp>
        <p:nvSpPr>
          <p:cNvPr id="2" name="Title 1"/>
          <p:cNvSpPr>
            <a:spLocks noGrp="1"/>
          </p:cNvSpPr>
          <p:nvPr>
            <p:ph type="title"/>
          </p:nvPr>
        </p:nvSpPr>
        <p:spPr>
          <a:xfrm>
            <a:off x="624417" y="980729"/>
            <a:ext cx="10972800" cy="936625"/>
          </a:xfrm>
        </p:spPr>
        <p:txBody>
          <a:bodyPr/>
          <a:lstStyle/>
          <a:p>
            <a:r>
              <a:rPr lang="en-US"/>
              <a:t>Click to edit Master title style</a:t>
            </a:r>
            <a:endParaRPr lang="en-GB" dirty="0"/>
          </a:p>
        </p:txBody>
      </p:sp>
      <p:sp>
        <p:nvSpPr>
          <p:cNvPr id="5" name="Rectangle 4"/>
          <p:cNvSpPr>
            <a:spLocks noGrp="1" noChangeArrowheads="1"/>
          </p:cNvSpPr>
          <p:nvPr>
            <p:ph type="dt" sz="half" idx="10"/>
          </p:nvPr>
        </p:nvSpPr>
        <p:spPr>
          <a:xfrm>
            <a:off x="8769351" y="116632"/>
            <a:ext cx="2844800" cy="476250"/>
          </a:xfrm>
        </p:spPr>
        <p:txBody>
          <a:bodyPr/>
          <a:lstStyle>
            <a:lvl1pPr>
              <a:defRPr sz="1200"/>
            </a:lvl1pPr>
          </a:lstStyle>
          <a:p>
            <a:pPr>
              <a:defRPr/>
            </a:pPr>
            <a:endParaRPr lang="en-GB" dirty="0"/>
          </a:p>
        </p:txBody>
      </p:sp>
      <p:sp>
        <p:nvSpPr>
          <p:cNvPr id="6" name="Rectangle 5"/>
          <p:cNvSpPr>
            <a:spLocks noGrp="1" noChangeArrowheads="1"/>
          </p:cNvSpPr>
          <p:nvPr>
            <p:ph type="ftr" sz="quarter" idx="11"/>
          </p:nvPr>
        </p:nvSpPr>
        <p:spPr>
          <a:xfrm>
            <a:off x="4165600" y="6337126"/>
            <a:ext cx="3860800" cy="476250"/>
          </a:xfrm>
        </p:spPr>
        <p:txBody>
          <a:bodyPr/>
          <a:lstStyle>
            <a:lvl1pPr>
              <a:defRPr/>
            </a:lvl1pPr>
          </a:lstStyle>
          <a:p>
            <a:pPr>
              <a:defRPr/>
            </a:pPr>
            <a:endParaRPr lang="en-GB" dirty="0"/>
          </a:p>
        </p:txBody>
      </p:sp>
      <p:sp>
        <p:nvSpPr>
          <p:cNvPr id="7" name="Rectangle 6"/>
          <p:cNvSpPr>
            <a:spLocks noGrp="1" noChangeArrowheads="1"/>
          </p:cNvSpPr>
          <p:nvPr>
            <p:ph type="sldNum" sz="quarter" idx="12"/>
          </p:nvPr>
        </p:nvSpPr>
        <p:spPr>
          <a:xfrm>
            <a:off x="623392" y="6297439"/>
            <a:ext cx="2844800" cy="476250"/>
          </a:xfrm>
        </p:spPr>
        <p:txBody>
          <a:bodyPr/>
          <a:lstStyle>
            <a:lvl1pPr algn="l">
              <a:defRPr/>
            </a:lvl1pPr>
          </a:lstStyle>
          <a:p>
            <a:pPr>
              <a:defRPr/>
            </a:pPr>
            <a:fld id="{37EC8A20-BA03-4FF7-8742-03D8AD4CA4F4}" type="slidenum">
              <a:rPr lang="en-GB" smtClean="0"/>
              <a:pPr>
                <a:defRPr/>
              </a:pPr>
              <a:t>‹#›</a:t>
            </a:fld>
            <a:endParaRPr lang="en-GB" dirty="0"/>
          </a:p>
        </p:txBody>
      </p:sp>
      <p:sp>
        <p:nvSpPr>
          <p:cNvPr id="9" name="Content Placeholder 2"/>
          <p:cNvSpPr>
            <a:spLocks noGrp="1"/>
          </p:cNvSpPr>
          <p:nvPr>
            <p:ph idx="1"/>
          </p:nvPr>
        </p:nvSpPr>
        <p:spPr>
          <a:xfrm>
            <a:off x="609600" y="2276872"/>
            <a:ext cx="10972800" cy="3633788"/>
          </a:xfrm>
        </p:spPr>
        <p:txBody>
          <a:bodyPr/>
          <a:lstStyle>
            <a:lvl1pPr marL="342900" indent="-342900">
              <a:buClr>
                <a:srgbClr val="0F5494"/>
              </a:buClr>
              <a:buFont typeface="Arial" pitchFamily="34" charset="0"/>
              <a:buChar char="•"/>
              <a:defRPr/>
            </a:lvl1pPr>
            <a:lvl2pPr>
              <a:buClr>
                <a:srgbClr val="0F5494"/>
              </a:buClr>
              <a:defRPr/>
            </a:lvl2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41757674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9" name="Text Placeholder 7"/>
          <p:cNvSpPr>
            <a:spLocks noGrp="1"/>
          </p:cNvSpPr>
          <p:nvPr>
            <p:ph type="body" sz="quarter" idx="17"/>
          </p:nvPr>
        </p:nvSpPr>
        <p:spPr>
          <a:xfrm>
            <a:off x="866930" y="1368000"/>
            <a:ext cx="10486869" cy="4103410"/>
          </a:xfrm>
        </p:spPr>
        <p:txBody>
          <a:bodyPr/>
          <a:lstStyle>
            <a:lvl1pPr marL="0" indent="0" algn="l">
              <a:buNone/>
              <a:defRPr sz="2000">
                <a:solidFill>
                  <a:schemeClr val="tx1"/>
                </a:solidFill>
              </a:defRPr>
            </a:lvl1pPr>
          </a:lstStyle>
          <a:p>
            <a:endParaRPr lang="en-GB" dirty="0"/>
          </a:p>
        </p:txBody>
      </p:sp>
      <p:sp>
        <p:nvSpPr>
          <p:cNvPr id="7" name="Title Placeholder 1"/>
          <p:cNvSpPr>
            <a:spLocks noGrp="1"/>
          </p:cNvSpPr>
          <p:nvPr>
            <p:ph type="title"/>
          </p:nvPr>
        </p:nvSpPr>
        <p:spPr>
          <a:xfrm>
            <a:off x="838200" y="468000"/>
            <a:ext cx="10515600" cy="473104"/>
          </a:xfrm>
          <a:prstGeom prst="rect">
            <a:avLst/>
          </a:prstGeom>
        </p:spPr>
        <p:txBody>
          <a:bodyPr vert="horz" lIns="91440" tIns="45720" rIns="91440" bIns="0" rtlCol="0" anchor="b" anchorCtr="0">
            <a:noAutofit/>
          </a:bodyPr>
          <a:lstStyle>
            <a:lvl1pPr>
              <a:defRPr sz="3600" b="1">
                <a:solidFill>
                  <a:schemeClr val="accent2"/>
                </a:solidFill>
              </a:defRPr>
            </a:lvl1pPr>
          </a:lstStyle>
          <a:p>
            <a:r>
              <a:rPr lang="en-US" dirty="0"/>
              <a:t>Click to edit Master title style</a:t>
            </a:r>
            <a:endParaRPr lang="en-GB" dirty="0"/>
          </a:p>
        </p:txBody>
      </p:sp>
      <p:pic>
        <p:nvPicPr>
          <p:cNvPr id="2" name="Picture 1"/>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033852" y="6044693"/>
            <a:ext cx="1716200" cy="451718"/>
          </a:xfrm>
          <a:prstGeom prst="rect">
            <a:avLst/>
          </a:prstGeom>
        </p:spPr>
      </p:pic>
      <p:sp>
        <p:nvSpPr>
          <p:cNvPr id="6" name="Slide Number Placeholder 5"/>
          <p:cNvSpPr>
            <a:spLocks noGrp="1"/>
          </p:cNvSpPr>
          <p:nvPr>
            <p:ph type="sldNum" sz="quarter" idx="12"/>
          </p:nvPr>
        </p:nvSpPr>
        <p:spPr>
          <a:xfrm>
            <a:off x="838200" y="6131286"/>
            <a:ext cx="2743200" cy="365125"/>
          </a:xfrm>
        </p:spPr>
        <p:txBody>
          <a:bodyPr>
            <a:noAutofit/>
          </a:bodyPr>
          <a:lstStyle/>
          <a:p>
            <a:fld id="{F46C79FD-C571-418B-AB0F-5EE936C85276}" type="slidenum">
              <a:rPr lang="en-GB" smtClean="0"/>
              <a:t>‹#›</a:t>
            </a:fld>
            <a:endParaRPr lang="en-GB"/>
          </a:p>
        </p:txBody>
      </p:sp>
    </p:spTree>
    <p:extLst>
      <p:ext uri="{BB962C8B-B14F-4D97-AF65-F5344CB8AC3E}">
        <p14:creationId xmlns:p14="http://schemas.microsoft.com/office/powerpoint/2010/main" val="21719237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1825625"/>
            <a:ext cx="10905699" cy="3881904"/>
          </a:xfrm>
        </p:spPr>
        <p:txBody>
          <a:bodyPr>
            <a:noAutofit/>
          </a:bodyPr>
          <a:lstStyle>
            <a:lvl1pPr>
              <a:lnSpc>
                <a:spcPct val="100000"/>
              </a:lnSpc>
              <a:spcBef>
                <a:spcPts val="0"/>
              </a:spcBef>
              <a:spcAft>
                <a:spcPts val="1800"/>
              </a:spcAft>
              <a:defRPr/>
            </a:lvl1pPr>
            <a:lvl2pPr>
              <a:lnSpc>
                <a:spcPct val="100000"/>
              </a:lnSpc>
              <a:spcAft>
                <a:spcPts val="1800"/>
              </a:spcAft>
              <a:defRPr/>
            </a:lvl2pPr>
            <a:lvl3pPr>
              <a:lnSpc>
                <a:spcPct val="100000"/>
              </a:lnSpc>
              <a:spcAft>
                <a:spcPts val="1800"/>
              </a:spcAft>
              <a:defRPr/>
            </a:lvl3pPr>
            <a:lvl4pPr>
              <a:lnSpc>
                <a:spcPct val="100000"/>
              </a:lnSpc>
              <a:spcAft>
                <a:spcPts val="1800"/>
              </a:spcAft>
              <a:defRPr/>
            </a:lvl4pPr>
            <a:lvl5pPr>
              <a:lnSpc>
                <a:spcPct val="100000"/>
              </a:lnSpc>
              <a:spcAft>
                <a:spcPts val="180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7" name="Straight Connector 6"/>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pic>
        <p:nvPicPr>
          <p:cNvPr id="8" name="Picture 17"/>
          <p:cNvPicPr>
            <a:picLocks noChangeAspect="1" noChangeArrowheads="1"/>
          </p:cNvPicPr>
          <p:nvPr userDrawn="1"/>
        </p:nvPicPr>
        <p:blipFill>
          <a:blip r:embed="rId2" cstate="print"/>
          <a:srcRect/>
          <a:stretch>
            <a:fillRect/>
          </a:stretch>
        </p:blipFill>
        <p:spPr bwMode="auto">
          <a:xfrm>
            <a:off x="8769352" y="6145213"/>
            <a:ext cx="2990849" cy="596900"/>
          </a:xfrm>
          <a:prstGeom prst="rect">
            <a:avLst/>
          </a:prstGeom>
          <a:noFill/>
          <a:ln w="9525">
            <a:noFill/>
            <a:miter lim="800000"/>
            <a:headEnd/>
            <a:tailEnd/>
          </a:ln>
        </p:spPr>
      </p:pic>
    </p:spTree>
    <p:extLst>
      <p:ext uri="{BB962C8B-B14F-4D97-AF65-F5344CB8AC3E}">
        <p14:creationId xmlns:p14="http://schemas.microsoft.com/office/powerpoint/2010/main" val="30951899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84933CE8-8F1E-08DA-4407-950546B15731}"/>
              </a:ext>
            </a:extLst>
          </p:cNvPr>
          <p:cNvSpPr>
            <a:spLocks noGrp="1"/>
          </p:cNvSpPr>
          <p:nvPr>
            <p:ph type="dt" sz="half" idx="10"/>
          </p:nvPr>
        </p:nvSpPr>
        <p:spPr/>
        <p:txBody>
          <a:bodyPr/>
          <a:lstStyle>
            <a:lvl1pPr>
              <a:defRPr/>
            </a:lvl1pPr>
          </a:lstStyle>
          <a:p>
            <a:pPr>
              <a:defRPr/>
            </a:pPr>
            <a:fld id="{55FBD6C6-B1BE-4B52-8A75-97920725AA88}" type="datetimeFigureOut">
              <a:rPr lang="it-IT"/>
              <a:pPr>
                <a:defRPr/>
              </a:pPr>
              <a:t>10/11/2023</a:t>
            </a:fld>
            <a:endParaRPr lang="it-IT"/>
          </a:p>
        </p:txBody>
      </p:sp>
      <p:sp>
        <p:nvSpPr>
          <p:cNvPr id="5" name="Segnaposto piè di pagina 4">
            <a:extLst>
              <a:ext uri="{FF2B5EF4-FFF2-40B4-BE49-F238E27FC236}">
                <a16:creationId xmlns:a16="http://schemas.microsoft.com/office/drawing/2014/main" id="{66CC8126-205D-514C-23AF-2D4D8704EE54}"/>
              </a:ext>
            </a:extLst>
          </p:cNvPr>
          <p:cNvSpPr>
            <a:spLocks noGrp="1"/>
          </p:cNvSpPr>
          <p:nvPr>
            <p:ph type="ftr" sz="quarter" idx="11"/>
          </p:nvPr>
        </p:nvSpPr>
        <p:spPr/>
        <p:txBody>
          <a:bodyPr/>
          <a:lstStyle>
            <a:lvl1pPr>
              <a:defRPr/>
            </a:lvl1pPr>
          </a:lstStyle>
          <a:p>
            <a:pPr>
              <a:defRPr/>
            </a:pPr>
            <a:endParaRPr lang="it-IT"/>
          </a:p>
        </p:txBody>
      </p:sp>
      <p:sp>
        <p:nvSpPr>
          <p:cNvPr id="6" name="Segnaposto numero diapositiva 5">
            <a:extLst>
              <a:ext uri="{FF2B5EF4-FFF2-40B4-BE49-F238E27FC236}">
                <a16:creationId xmlns:a16="http://schemas.microsoft.com/office/drawing/2014/main" id="{1DC94078-68FE-9B59-C03C-C86CD6AF0A2B}"/>
              </a:ext>
            </a:extLst>
          </p:cNvPr>
          <p:cNvSpPr>
            <a:spLocks noGrp="1"/>
          </p:cNvSpPr>
          <p:nvPr>
            <p:ph type="sldNum" sz="quarter" idx="12"/>
          </p:nvPr>
        </p:nvSpPr>
        <p:spPr/>
        <p:txBody>
          <a:bodyPr/>
          <a:lstStyle>
            <a:lvl1pPr>
              <a:defRPr/>
            </a:lvl1pPr>
          </a:lstStyle>
          <a:p>
            <a:pPr>
              <a:defRPr/>
            </a:pPr>
            <a:fld id="{94A286A1-194C-495D-9EBD-2C0277F617EC}" type="slidenum">
              <a:rPr lang="it-IT" altLang="it-IT"/>
              <a:pPr>
                <a:defRPr/>
              </a:pPr>
              <a:t>‹#›</a:t>
            </a:fld>
            <a:endParaRPr lang="it-IT" altLang="it-IT"/>
          </a:p>
        </p:txBody>
      </p:sp>
    </p:spTree>
    <p:extLst>
      <p:ext uri="{BB962C8B-B14F-4D97-AF65-F5344CB8AC3E}">
        <p14:creationId xmlns:p14="http://schemas.microsoft.com/office/powerpoint/2010/main" val="24772170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a:extLst>
              <a:ext uri="{FF2B5EF4-FFF2-40B4-BE49-F238E27FC236}">
                <a16:creationId xmlns:a16="http://schemas.microsoft.com/office/drawing/2014/main" id="{9C8E1F59-C4F9-4368-90A6-15422B2C05E1}"/>
              </a:ext>
            </a:extLst>
          </p:cNvPr>
          <p:cNvSpPr>
            <a:spLocks noGrp="1"/>
          </p:cNvSpPr>
          <p:nvPr>
            <p:ph type="dt" sz="half" idx="10"/>
          </p:nvPr>
        </p:nvSpPr>
        <p:spPr/>
        <p:txBody>
          <a:bodyPr/>
          <a:lstStyle>
            <a:lvl1pPr eaLnBrk="0" fontAlgn="base" hangingPunct="0">
              <a:spcBef>
                <a:spcPct val="0"/>
              </a:spcBef>
              <a:spcAft>
                <a:spcPct val="0"/>
              </a:spcAft>
              <a:defRPr>
                <a:latin typeface="Calibri" panose="020F0502020204030204" pitchFamily="34" charset="0"/>
              </a:defRPr>
            </a:lvl1pPr>
          </a:lstStyle>
          <a:p>
            <a:pPr>
              <a:defRPr/>
            </a:pPr>
            <a:fld id="{4EDC0702-C161-4973-95BD-5B0D68EE02D6}" type="datetimeFigureOut">
              <a:rPr lang="it-IT"/>
              <a:pPr>
                <a:defRPr/>
              </a:pPr>
              <a:t>10/11/2023</a:t>
            </a:fld>
            <a:endParaRPr lang="it-IT"/>
          </a:p>
        </p:txBody>
      </p:sp>
      <p:sp>
        <p:nvSpPr>
          <p:cNvPr id="4" name="Segnaposto piè di pagina 3">
            <a:extLst>
              <a:ext uri="{FF2B5EF4-FFF2-40B4-BE49-F238E27FC236}">
                <a16:creationId xmlns:a16="http://schemas.microsoft.com/office/drawing/2014/main" id="{E994C818-824E-4E17-B8CB-0D6E88C906E5}"/>
              </a:ext>
            </a:extLst>
          </p:cNvPr>
          <p:cNvSpPr>
            <a:spLocks noGrp="1"/>
          </p:cNvSpPr>
          <p:nvPr>
            <p:ph type="ftr" sz="quarter" idx="11"/>
          </p:nvPr>
        </p:nvSpPr>
        <p:spPr/>
        <p:txBody>
          <a:bodyPr/>
          <a:lstStyle>
            <a:lvl1pPr eaLnBrk="0" fontAlgn="base" hangingPunct="0">
              <a:spcBef>
                <a:spcPct val="0"/>
              </a:spcBef>
              <a:spcAft>
                <a:spcPct val="0"/>
              </a:spcAft>
              <a:defRPr>
                <a:latin typeface="Calibri" panose="020F0502020204030204" pitchFamily="34" charset="0"/>
              </a:defRPr>
            </a:lvl1pPr>
          </a:lstStyle>
          <a:p>
            <a:pPr>
              <a:defRPr/>
            </a:pPr>
            <a:endParaRPr lang="it-IT"/>
          </a:p>
        </p:txBody>
      </p:sp>
      <p:sp>
        <p:nvSpPr>
          <p:cNvPr id="5" name="Segnaposto numero diapositiva 4">
            <a:extLst>
              <a:ext uri="{FF2B5EF4-FFF2-40B4-BE49-F238E27FC236}">
                <a16:creationId xmlns:a16="http://schemas.microsoft.com/office/drawing/2014/main" id="{62B95493-29ED-4CAA-9756-D3DD98AC14B2}"/>
              </a:ext>
            </a:extLst>
          </p:cNvPr>
          <p:cNvSpPr>
            <a:spLocks noGrp="1"/>
          </p:cNvSpPr>
          <p:nvPr>
            <p:ph type="sldNum" sz="quarter" idx="12"/>
          </p:nvPr>
        </p:nvSpPr>
        <p:spPr/>
        <p:txBody>
          <a:bodyPr/>
          <a:lstStyle>
            <a:lvl1pPr eaLnBrk="0" hangingPunct="0">
              <a:defRPr/>
            </a:lvl1pPr>
          </a:lstStyle>
          <a:p>
            <a:pPr>
              <a:defRPr/>
            </a:pPr>
            <a:fld id="{DEBE4CF9-3C9A-4C49-845A-4613A66F1DCD}" type="slidenum">
              <a:rPr lang="it-IT" altLang="it-IT"/>
              <a:pPr>
                <a:defRPr/>
              </a:pPr>
              <a:t>‹#›</a:t>
            </a:fld>
            <a:endParaRPr lang="it-IT" altLang="it-IT"/>
          </a:p>
        </p:txBody>
      </p:sp>
    </p:spTree>
    <p:extLst>
      <p:ext uri="{BB962C8B-B14F-4D97-AF65-F5344CB8AC3E}">
        <p14:creationId xmlns:p14="http://schemas.microsoft.com/office/powerpoint/2010/main" val="39067013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hapter Slide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85" y="0"/>
            <a:ext cx="12189630" cy="68580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11" name="Title 1"/>
          <p:cNvSpPr>
            <a:spLocks noGrp="1"/>
          </p:cNvSpPr>
          <p:nvPr>
            <p:ph type="ctrTitle" hasCustomPrompt="1"/>
          </p:nvPr>
        </p:nvSpPr>
        <p:spPr>
          <a:xfrm>
            <a:off x="1077013" y="1852061"/>
            <a:ext cx="10156297" cy="1749286"/>
          </a:xfrm>
        </p:spPr>
        <p:txBody>
          <a:bodyPr anchor="t" anchorCtr="0">
            <a:noAutofit/>
          </a:bodyPr>
          <a:lstStyle>
            <a:lvl1pPr algn="l">
              <a:defRPr sz="6000">
                <a:solidFill>
                  <a:schemeClr val="tx2"/>
                </a:solidFill>
              </a:defRPr>
            </a:lvl1pPr>
          </a:lstStyle>
          <a:p>
            <a:r>
              <a:rPr lang="en-US" dirty="0"/>
              <a:t>Click to edit Master </a:t>
            </a:r>
            <a:br>
              <a:rPr lang="en-US" dirty="0"/>
            </a:br>
            <a:r>
              <a:rPr lang="en-US" dirty="0"/>
              <a:t>title style</a:t>
            </a:r>
            <a:endParaRPr lang="en-GB" dirty="0"/>
          </a:p>
        </p:txBody>
      </p:sp>
      <p:sp>
        <p:nvSpPr>
          <p:cNvPr id="14" name="Subtitle 2"/>
          <p:cNvSpPr>
            <a:spLocks noGrp="1"/>
          </p:cNvSpPr>
          <p:nvPr>
            <p:ph type="subTitle" idx="1"/>
          </p:nvPr>
        </p:nvSpPr>
        <p:spPr>
          <a:xfrm>
            <a:off x="1077012" y="1280970"/>
            <a:ext cx="10156297" cy="488568"/>
          </a:xfrm>
        </p:spPr>
        <p:txBody>
          <a:bodyPr>
            <a:noAutofit/>
          </a:bodyPr>
          <a:lstStyle>
            <a:lvl1pPr marL="0" indent="0" algn="l">
              <a:buNone/>
              <a:defRPr sz="2400" b="1" cap="all" spc="3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cxnSp>
        <p:nvCxnSpPr>
          <p:cNvPr id="3" name="Straight Connector 2"/>
          <p:cNvCxnSpPr/>
          <p:nvPr userDrawn="1"/>
        </p:nvCxnSpPr>
        <p:spPr>
          <a:xfrm>
            <a:off x="1077013" y="1122363"/>
            <a:ext cx="10156296" cy="3446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74199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hapter Slide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85" y="1523"/>
            <a:ext cx="12189629" cy="6854953"/>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11" name="Title 1"/>
          <p:cNvSpPr>
            <a:spLocks noGrp="1"/>
          </p:cNvSpPr>
          <p:nvPr>
            <p:ph type="ctrTitle" hasCustomPrompt="1"/>
          </p:nvPr>
        </p:nvSpPr>
        <p:spPr>
          <a:xfrm>
            <a:off x="1077013" y="1852061"/>
            <a:ext cx="10156297" cy="1749286"/>
          </a:xfrm>
        </p:spPr>
        <p:txBody>
          <a:bodyPr anchor="t" anchorCtr="0">
            <a:noAutofit/>
          </a:bodyPr>
          <a:lstStyle>
            <a:lvl1pPr algn="l">
              <a:defRPr sz="6000">
                <a:solidFill>
                  <a:schemeClr val="tx2"/>
                </a:solidFill>
              </a:defRPr>
            </a:lvl1pPr>
          </a:lstStyle>
          <a:p>
            <a:r>
              <a:rPr lang="en-US" dirty="0"/>
              <a:t>Click to edit Master </a:t>
            </a:r>
            <a:br>
              <a:rPr lang="en-US" dirty="0"/>
            </a:br>
            <a:r>
              <a:rPr lang="en-US" dirty="0"/>
              <a:t>title style</a:t>
            </a:r>
            <a:endParaRPr lang="en-GB" dirty="0"/>
          </a:p>
        </p:txBody>
      </p:sp>
      <p:sp>
        <p:nvSpPr>
          <p:cNvPr id="14" name="Subtitle 2"/>
          <p:cNvSpPr>
            <a:spLocks noGrp="1"/>
          </p:cNvSpPr>
          <p:nvPr>
            <p:ph type="subTitle" idx="1"/>
          </p:nvPr>
        </p:nvSpPr>
        <p:spPr>
          <a:xfrm>
            <a:off x="1077012" y="1280970"/>
            <a:ext cx="10156297" cy="488568"/>
          </a:xfrm>
        </p:spPr>
        <p:txBody>
          <a:bodyPr>
            <a:noAutofit/>
          </a:bodyPr>
          <a:lstStyle>
            <a:lvl1pPr marL="0" indent="0" algn="l">
              <a:buNone/>
              <a:defRPr sz="2400" b="1" cap="all" spc="3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cxnSp>
        <p:nvCxnSpPr>
          <p:cNvPr id="3" name="Straight Connector 2"/>
          <p:cNvCxnSpPr/>
          <p:nvPr userDrawn="1"/>
        </p:nvCxnSpPr>
        <p:spPr>
          <a:xfrm>
            <a:off x="1077013" y="1122363"/>
            <a:ext cx="10156296" cy="3446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97024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pter Slide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7" name="Title 1"/>
          <p:cNvSpPr>
            <a:spLocks noGrp="1"/>
          </p:cNvSpPr>
          <p:nvPr>
            <p:ph type="ctrTitle" hasCustomPrompt="1"/>
          </p:nvPr>
        </p:nvSpPr>
        <p:spPr>
          <a:xfrm>
            <a:off x="1077013" y="1852061"/>
            <a:ext cx="10156297" cy="1749286"/>
          </a:xfrm>
        </p:spPr>
        <p:txBody>
          <a:bodyPr anchor="t" anchorCtr="0">
            <a:noAutofit/>
          </a:bodyPr>
          <a:lstStyle>
            <a:lvl1pPr algn="l">
              <a:defRPr sz="6000">
                <a:solidFill>
                  <a:schemeClr val="tx2"/>
                </a:solidFill>
              </a:defRPr>
            </a:lvl1pPr>
          </a:lstStyle>
          <a:p>
            <a:r>
              <a:rPr lang="en-US" dirty="0"/>
              <a:t>Click to edit Master </a:t>
            </a:r>
            <a:br>
              <a:rPr lang="en-US" dirty="0"/>
            </a:br>
            <a:r>
              <a:rPr lang="en-US" dirty="0"/>
              <a:t>title style</a:t>
            </a:r>
            <a:endParaRPr lang="en-GB" dirty="0"/>
          </a:p>
        </p:txBody>
      </p:sp>
      <p:sp>
        <p:nvSpPr>
          <p:cNvPr id="8" name="Subtitle 2"/>
          <p:cNvSpPr>
            <a:spLocks noGrp="1"/>
          </p:cNvSpPr>
          <p:nvPr>
            <p:ph type="subTitle" idx="1"/>
          </p:nvPr>
        </p:nvSpPr>
        <p:spPr>
          <a:xfrm>
            <a:off x="1077012" y="1280970"/>
            <a:ext cx="10156297" cy="488568"/>
          </a:xfrm>
        </p:spPr>
        <p:txBody>
          <a:bodyPr>
            <a:noAutofit/>
          </a:bodyPr>
          <a:lstStyle>
            <a:lvl1pPr marL="0" indent="0" algn="l">
              <a:buNone/>
              <a:defRPr sz="2400" b="1" cap="all" spc="3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cxnSp>
        <p:nvCxnSpPr>
          <p:cNvPr id="10" name="Straight Connector 9"/>
          <p:cNvCxnSpPr/>
          <p:nvPr userDrawn="1"/>
        </p:nvCxnSpPr>
        <p:spPr>
          <a:xfrm>
            <a:off x="1077013" y="1122363"/>
            <a:ext cx="10156296" cy="3446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05951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Chapter Slide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85" y="0"/>
            <a:ext cx="12189630" cy="68580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7" name="Title 1"/>
          <p:cNvSpPr>
            <a:spLocks noGrp="1"/>
          </p:cNvSpPr>
          <p:nvPr>
            <p:ph type="ctrTitle" hasCustomPrompt="1"/>
          </p:nvPr>
        </p:nvSpPr>
        <p:spPr>
          <a:xfrm>
            <a:off x="1077013" y="1852061"/>
            <a:ext cx="10156297" cy="1749286"/>
          </a:xfrm>
        </p:spPr>
        <p:txBody>
          <a:bodyPr anchor="t" anchorCtr="0">
            <a:noAutofit/>
          </a:bodyPr>
          <a:lstStyle>
            <a:lvl1pPr algn="l">
              <a:defRPr sz="6000">
                <a:solidFill>
                  <a:schemeClr val="tx2"/>
                </a:solidFill>
              </a:defRPr>
            </a:lvl1pPr>
          </a:lstStyle>
          <a:p>
            <a:r>
              <a:rPr lang="en-US" dirty="0"/>
              <a:t>Click to edit Master </a:t>
            </a:r>
            <a:br>
              <a:rPr lang="en-US" dirty="0"/>
            </a:br>
            <a:r>
              <a:rPr lang="en-US" dirty="0"/>
              <a:t>title style</a:t>
            </a:r>
            <a:endParaRPr lang="en-GB" dirty="0"/>
          </a:p>
        </p:txBody>
      </p:sp>
      <p:sp>
        <p:nvSpPr>
          <p:cNvPr id="8" name="Subtitle 2"/>
          <p:cNvSpPr>
            <a:spLocks noGrp="1"/>
          </p:cNvSpPr>
          <p:nvPr>
            <p:ph type="subTitle" idx="1"/>
          </p:nvPr>
        </p:nvSpPr>
        <p:spPr>
          <a:xfrm>
            <a:off x="1077012" y="1280970"/>
            <a:ext cx="10156297" cy="488568"/>
          </a:xfrm>
        </p:spPr>
        <p:txBody>
          <a:bodyPr>
            <a:noAutofit/>
          </a:bodyPr>
          <a:lstStyle>
            <a:lvl1pPr marL="0" indent="0" algn="l">
              <a:buNone/>
              <a:defRPr sz="2400" b="1" cap="all" spc="3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cxnSp>
        <p:nvCxnSpPr>
          <p:cNvPr id="10" name="Straight Connector 9"/>
          <p:cNvCxnSpPr/>
          <p:nvPr userDrawn="1"/>
        </p:nvCxnSpPr>
        <p:spPr>
          <a:xfrm>
            <a:off x="1077013" y="1122363"/>
            <a:ext cx="10156296" cy="3446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30410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Chapter Slide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7" name="Title 1"/>
          <p:cNvSpPr>
            <a:spLocks noGrp="1"/>
          </p:cNvSpPr>
          <p:nvPr>
            <p:ph type="ctrTitle" hasCustomPrompt="1"/>
          </p:nvPr>
        </p:nvSpPr>
        <p:spPr>
          <a:xfrm>
            <a:off x="1077013" y="1852061"/>
            <a:ext cx="10156297" cy="1749286"/>
          </a:xfrm>
        </p:spPr>
        <p:txBody>
          <a:bodyPr anchor="t" anchorCtr="0">
            <a:noAutofit/>
          </a:bodyPr>
          <a:lstStyle>
            <a:lvl1pPr algn="l">
              <a:defRPr sz="6000">
                <a:solidFill>
                  <a:schemeClr val="tx2"/>
                </a:solidFill>
              </a:defRPr>
            </a:lvl1pPr>
          </a:lstStyle>
          <a:p>
            <a:r>
              <a:rPr lang="en-US" dirty="0"/>
              <a:t>Click to edit Master </a:t>
            </a:r>
            <a:br>
              <a:rPr lang="en-US" dirty="0"/>
            </a:br>
            <a:r>
              <a:rPr lang="en-US" dirty="0"/>
              <a:t>title style</a:t>
            </a:r>
            <a:endParaRPr lang="en-GB" dirty="0"/>
          </a:p>
        </p:txBody>
      </p:sp>
      <p:sp>
        <p:nvSpPr>
          <p:cNvPr id="8" name="Subtitle 2"/>
          <p:cNvSpPr>
            <a:spLocks noGrp="1"/>
          </p:cNvSpPr>
          <p:nvPr>
            <p:ph type="subTitle" idx="1"/>
          </p:nvPr>
        </p:nvSpPr>
        <p:spPr>
          <a:xfrm>
            <a:off x="1077012" y="1280970"/>
            <a:ext cx="10156297" cy="488568"/>
          </a:xfrm>
        </p:spPr>
        <p:txBody>
          <a:bodyPr>
            <a:noAutofit/>
          </a:bodyPr>
          <a:lstStyle>
            <a:lvl1pPr marL="0" indent="0" algn="l">
              <a:buNone/>
              <a:defRPr sz="2400" b="1" cap="all" spc="3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cxnSp>
        <p:nvCxnSpPr>
          <p:cNvPr id="10" name="Straight Connector 9"/>
          <p:cNvCxnSpPr/>
          <p:nvPr userDrawn="1"/>
        </p:nvCxnSpPr>
        <p:spPr>
          <a:xfrm>
            <a:off x="1077013" y="1122363"/>
            <a:ext cx="8190973" cy="2779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11942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Chapter Slide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85" y="0"/>
            <a:ext cx="12189630" cy="68580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7" name="Title 1"/>
          <p:cNvSpPr>
            <a:spLocks noGrp="1"/>
          </p:cNvSpPr>
          <p:nvPr>
            <p:ph type="ctrTitle" hasCustomPrompt="1"/>
          </p:nvPr>
        </p:nvSpPr>
        <p:spPr>
          <a:xfrm>
            <a:off x="1077013" y="1852061"/>
            <a:ext cx="10156297" cy="1749286"/>
          </a:xfrm>
        </p:spPr>
        <p:txBody>
          <a:bodyPr anchor="t" anchorCtr="0">
            <a:noAutofit/>
          </a:bodyPr>
          <a:lstStyle>
            <a:lvl1pPr algn="l">
              <a:defRPr sz="6000">
                <a:solidFill>
                  <a:schemeClr val="tx2"/>
                </a:solidFill>
              </a:defRPr>
            </a:lvl1pPr>
          </a:lstStyle>
          <a:p>
            <a:r>
              <a:rPr lang="en-US" dirty="0"/>
              <a:t>Click to edit Master </a:t>
            </a:r>
            <a:br>
              <a:rPr lang="en-US" dirty="0"/>
            </a:br>
            <a:r>
              <a:rPr lang="en-US" dirty="0"/>
              <a:t>title style</a:t>
            </a:r>
            <a:endParaRPr lang="en-GB" dirty="0"/>
          </a:p>
        </p:txBody>
      </p:sp>
      <p:sp>
        <p:nvSpPr>
          <p:cNvPr id="8" name="Subtitle 2"/>
          <p:cNvSpPr>
            <a:spLocks noGrp="1"/>
          </p:cNvSpPr>
          <p:nvPr>
            <p:ph type="subTitle" idx="1"/>
          </p:nvPr>
        </p:nvSpPr>
        <p:spPr>
          <a:xfrm>
            <a:off x="1077012" y="1280970"/>
            <a:ext cx="10156297" cy="488568"/>
          </a:xfrm>
        </p:spPr>
        <p:txBody>
          <a:bodyPr>
            <a:noAutofit/>
          </a:bodyPr>
          <a:lstStyle>
            <a:lvl1pPr marL="0" indent="0" algn="l">
              <a:buNone/>
              <a:defRPr sz="2400" b="1" cap="all" spc="3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cxnSp>
        <p:nvCxnSpPr>
          <p:cNvPr id="10" name="Straight Connector 9"/>
          <p:cNvCxnSpPr/>
          <p:nvPr userDrawn="1"/>
        </p:nvCxnSpPr>
        <p:spPr>
          <a:xfrm>
            <a:off x="1077013" y="1122363"/>
            <a:ext cx="6997604" cy="2374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60400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3" name="Rectangle 2"/>
          <p:cNvSpPr/>
          <p:nvPr userDrawn="1"/>
        </p:nvSpPr>
        <p:spPr>
          <a:xfrm>
            <a:off x="1071350" y="1047443"/>
            <a:ext cx="10098096" cy="4636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 name="Straight Connector 18"/>
          <p:cNvCxnSpPr/>
          <p:nvPr userDrawn="1"/>
        </p:nvCxnSpPr>
        <p:spPr>
          <a:xfrm>
            <a:off x="2194813" y="4831376"/>
            <a:ext cx="89746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1071350" y="1499645"/>
            <a:ext cx="10065224" cy="2865490"/>
          </a:xfrm>
        </p:spPr>
        <p:txBody>
          <a:bodyPr wrap="square" anchor="ctr" anchorCtr="0">
            <a:noAutofit/>
          </a:bodyPr>
          <a:lstStyle>
            <a:lvl1pPr algn="ctr">
              <a:defRPr sz="3600" b="0">
                <a:solidFill>
                  <a:schemeClr val="accent2"/>
                </a:solidFill>
                <a:latin typeface="+mn-lt"/>
              </a:defRPr>
            </a:lvl1pPr>
          </a:lstStyle>
          <a:p>
            <a:r>
              <a:rPr lang="en-US" dirty="0"/>
              <a:t>Enter your testimonial here</a:t>
            </a:r>
            <a:endParaRPr lang="en-GB" dirty="0"/>
          </a:p>
        </p:txBody>
      </p:sp>
      <p:sp>
        <p:nvSpPr>
          <p:cNvPr id="12" name="Subtitle 2"/>
          <p:cNvSpPr>
            <a:spLocks noGrp="1"/>
          </p:cNvSpPr>
          <p:nvPr>
            <p:ph type="subTitle" idx="1" hasCustomPrompt="1"/>
          </p:nvPr>
        </p:nvSpPr>
        <p:spPr>
          <a:xfrm>
            <a:off x="1071349" y="4645214"/>
            <a:ext cx="10098358" cy="294935"/>
          </a:xfrm>
        </p:spPr>
        <p:txBody>
          <a:bodyPr wrap="none" tIns="0" bIns="0">
            <a:noAutofit/>
          </a:bodyPr>
          <a:lstStyle>
            <a:lvl1pPr marL="0" indent="0" algn="ctr">
              <a:buNone/>
              <a:defRPr sz="18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 of speaker</a:t>
            </a:r>
            <a:endParaRPr lang="en-GB"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
        <p:nvSpPr>
          <p:cNvPr id="16" name="Text Placeholder 18"/>
          <p:cNvSpPr>
            <a:spLocks noGrp="1"/>
          </p:cNvSpPr>
          <p:nvPr>
            <p:ph type="body" sz="quarter" idx="13" hasCustomPrompt="1"/>
          </p:nvPr>
        </p:nvSpPr>
        <p:spPr>
          <a:xfrm>
            <a:off x="1071351" y="4945651"/>
            <a:ext cx="10098096" cy="283576"/>
          </a:xfrm>
        </p:spPr>
        <p:txBody>
          <a:bodyPr wrap="none" tIns="0" bIns="0">
            <a:noAutofit/>
          </a:bodyPr>
          <a:lstStyle>
            <a:lvl1pPr marL="0" indent="0" algn="ctr">
              <a:buFontTx/>
              <a:buNone/>
              <a:defRPr sz="1800" i="1">
                <a:solidFill>
                  <a:schemeClr val="tx2"/>
                </a:solidFill>
              </a:defRPr>
            </a:lvl1pPr>
          </a:lstStyle>
          <a:p>
            <a:pPr lvl="0"/>
            <a:r>
              <a:rPr lang="en-US" dirty="0"/>
              <a:t>Profession</a:t>
            </a:r>
          </a:p>
        </p:txBody>
      </p:sp>
      <p:grpSp>
        <p:nvGrpSpPr>
          <p:cNvPr id="5" name="Group 4"/>
          <p:cNvGrpSpPr/>
          <p:nvPr userDrawn="1"/>
        </p:nvGrpSpPr>
        <p:grpSpPr>
          <a:xfrm>
            <a:off x="1849706" y="609539"/>
            <a:ext cx="914400" cy="914400"/>
            <a:chOff x="1849706" y="609539"/>
            <a:chExt cx="914400" cy="914400"/>
          </a:xfrm>
        </p:grpSpPr>
        <p:sp>
          <p:nvSpPr>
            <p:cNvPr id="14" name="Oval 13"/>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 name="Picture 27"/>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grpSp>
        <p:nvGrpSpPr>
          <p:cNvPr id="17" name="Group 16"/>
          <p:cNvGrpSpPr/>
          <p:nvPr userDrawn="1"/>
        </p:nvGrpSpPr>
        <p:grpSpPr>
          <a:xfrm rot="10800000">
            <a:off x="9516557" y="5222468"/>
            <a:ext cx="914400" cy="914400"/>
            <a:chOff x="1849706" y="609539"/>
            <a:chExt cx="914400" cy="914400"/>
          </a:xfrm>
        </p:grpSpPr>
        <p:sp>
          <p:nvSpPr>
            <p:cNvPr id="20" name="Oval 19"/>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pic>
        <p:nvPicPr>
          <p:cNvPr id="18" name="Picture 17"/>
          <p:cNvPicPr>
            <a:picLocks noChangeAspect="1"/>
          </p:cNvPicPr>
          <p:nvPr userDrawn="1"/>
        </p:nvPicPr>
        <p:blipFill rotWithShape="1">
          <a:blip r:embed="rId4">
            <a:extLst>
              <a:ext uri="{28A0092B-C50C-407E-A947-70E740481C1C}">
                <a14:useLocalDpi xmlns:a14="http://schemas.microsoft.com/office/drawing/2010/main" val="0"/>
              </a:ext>
            </a:extLst>
          </a:blip>
          <a:srcRect l="29644" t="6053" r="30725" b="6244"/>
          <a:stretch/>
        </p:blipFill>
        <p:spPr>
          <a:xfrm>
            <a:off x="429491" y="4461163"/>
            <a:ext cx="1233054" cy="2161309"/>
          </a:xfrm>
          <a:prstGeom prst="rect">
            <a:avLst/>
          </a:prstGeom>
        </p:spPr>
      </p:pic>
    </p:spTree>
    <p:extLst>
      <p:ext uri="{BB962C8B-B14F-4D97-AF65-F5344CB8AC3E}">
        <p14:creationId xmlns:p14="http://schemas.microsoft.com/office/powerpoint/2010/main" val="167076333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
        <p:nvSpPr>
          <p:cNvPr id="3" name="Text Placeholder 2"/>
          <p:cNvSpPr>
            <a:spLocks noGrp="1"/>
          </p:cNvSpPr>
          <p:nvPr>
            <p:ph type="body" idx="1"/>
          </p:nvPr>
        </p:nvSpPr>
        <p:spPr>
          <a:xfrm>
            <a:off x="838200" y="1825625"/>
            <a:ext cx="10515600" cy="3881904"/>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4"/>
          </p:nvPr>
        </p:nvSpPr>
        <p:spPr>
          <a:xfrm>
            <a:off x="838200" y="6131286"/>
            <a:ext cx="2743200" cy="365125"/>
          </a:xfrm>
          <a:prstGeom prst="rect">
            <a:avLst/>
          </a:prstGeom>
        </p:spPr>
        <p:txBody>
          <a:bodyPr vert="horz" lIns="91440" tIns="45720" rIns="91440" bIns="45720" rtlCol="0" anchor="ctr">
            <a:noAutofit/>
          </a:bodyPr>
          <a:lstStyle>
            <a:lvl1pPr algn="l">
              <a:defRPr sz="1200">
                <a:solidFill>
                  <a:schemeClr val="tx1">
                    <a:tint val="75000"/>
                  </a:schemeClr>
                </a:solidFill>
              </a:defRPr>
            </a:lvl1pPr>
          </a:lstStyle>
          <a:p>
            <a:fld id="{F46C79FD-C571-418B-AB0F-5EE936C85276}" type="slidenum">
              <a:rPr lang="en-GB" smtClean="0"/>
              <a:pPr/>
              <a:t>‹#›</a:t>
            </a:fld>
            <a:endParaRPr lang="en-GB" dirty="0"/>
          </a:p>
        </p:txBody>
      </p:sp>
    </p:spTree>
    <p:extLst>
      <p:ext uri="{BB962C8B-B14F-4D97-AF65-F5344CB8AC3E}">
        <p14:creationId xmlns:p14="http://schemas.microsoft.com/office/powerpoint/2010/main" val="13591097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Lst>
  <p:hf sldNum="0" hdr="0" ftr="0" dt="0"/>
  <p:txStyles>
    <p:titleStyle>
      <a:lvl1pPr algn="l" defTabSz="914400" rtl="0" eaLnBrk="1" latinLnBrk="0" hangingPunct="1">
        <a:lnSpc>
          <a:spcPct val="90000"/>
        </a:lnSpc>
        <a:spcBef>
          <a:spcPct val="0"/>
        </a:spcBef>
        <a:buNone/>
        <a:defRPr sz="4000"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hyperlink" Target="https://euraxess.ec.europa.eu/jobs" TargetMode="External"/><Relationship Id="rId2" Type="http://schemas.openxmlformats.org/officeDocument/2006/relationships/notesSlide" Target="../notesSlides/notesSlide23.xml"/><Relationship Id="rId1" Type="http://schemas.openxmlformats.org/officeDocument/2006/relationships/slideLayout" Target="../slideLayouts/slideLayout18.xml"/><Relationship Id="rId4" Type="http://schemas.openxmlformats.org/officeDocument/2006/relationships/image" Target="../media/image31.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hyperlink" Target="https://euraxess.ec.europa.eu/jobs/search" TargetMode="External"/><Relationship Id="rId2" Type="http://schemas.openxmlformats.org/officeDocument/2006/relationships/notesSlide" Target="../notesSlides/notesSlide26.xml"/><Relationship Id="rId1" Type="http://schemas.openxmlformats.org/officeDocument/2006/relationships/slideLayout" Target="../slideLayouts/slideLayout18.xml"/><Relationship Id="rId4" Type="http://schemas.openxmlformats.org/officeDocument/2006/relationships/image" Target="../media/image32.png"/></Relationships>
</file>

<file path=ppt/slides/_rels/slide33.xml.rels><?xml version="1.0" encoding="UTF-8" standalone="yes"?>
<Relationships xmlns="http://schemas.openxmlformats.org/package/2006/relationships"><Relationship Id="rId3" Type="http://schemas.openxmlformats.org/officeDocument/2006/relationships/hyperlink" Target="https://euraxess.ec.europa.eu/career-development/researchers" TargetMode="External"/><Relationship Id="rId2" Type="http://schemas.openxmlformats.org/officeDocument/2006/relationships/notesSlide" Target="../notesSlides/notesSlide27.xml"/><Relationship Id="rId1" Type="http://schemas.openxmlformats.org/officeDocument/2006/relationships/slideLayout" Target="../slideLayouts/slideLayout18.xml"/><Relationship Id="rId4" Type="http://schemas.openxmlformats.org/officeDocument/2006/relationships/image" Target="../media/image33.pn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ec.europa.eu/info/funding-tenders/opportunities/docs/2021-2027/horizon/wp-call/2023-2024/wp-2-msca-actions_horizon-2023-2024_en.pdf" TargetMode="External"/><Relationship Id="rId2" Type="http://schemas.openxmlformats.org/officeDocument/2006/relationships/hyperlink" Target="https://marie-sklodowska-curie-actions.ec.europa.eu/"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5.xml"/><Relationship Id="rId1" Type="http://schemas.openxmlformats.org/officeDocument/2006/relationships/slideLayout" Target="../slideLayouts/slideLayout18.xml"/><Relationship Id="rId5" Type="http://schemas.openxmlformats.org/officeDocument/2006/relationships/image" Target="../media/image29.jpeg"/><Relationship Id="rId4" Type="http://schemas.openxmlformats.org/officeDocument/2006/relationships/image" Target="../media/image28.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EE49F0-5951-455A-A02A-DBCE328D6542}"/>
              </a:ext>
            </a:extLst>
          </p:cNvPr>
          <p:cNvSpPr>
            <a:spLocks noGrp="1"/>
          </p:cNvSpPr>
          <p:nvPr>
            <p:ph type="ctrTitle"/>
          </p:nvPr>
        </p:nvSpPr>
        <p:spPr/>
        <p:txBody>
          <a:bodyPr/>
          <a:lstStyle/>
          <a:p>
            <a:r>
              <a:rPr lang="de-DE" dirty="0"/>
              <a:t>Session 9: Marie </a:t>
            </a:r>
            <a:r>
              <a:rPr lang="de-DE" dirty="0" err="1"/>
              <a:t>Skłodowska</a:t>
            </a:r>
            <a:r>
              <a:rPr lang="de-DE" dirty="0"/>
              <a:t>-Curie Actions (MSCA)</a:t>
            </a:r>
            <a:endParaRPr lang="en-GB" dirty="0"/>
          </a:p>
        </p:txBody>
      </p:sp>
      <p:sp>
        <p:nvSpPr>
          <p:cNvPr id="4" name="Untertitel 3">
            <a:extLst>
              <a:ext uri="{FF2B5EF4-FFF2-40B4-BE49-F238E27FC236}">
                <a16:creationId xmlns:a16="http://schemas.microsoft.com/office/drawing/2014/main" id="{7312D9ED-719B-4343-B164-CA132B5E2FED}"/>
              </a:ext>
            </a:extLst>
          </p:cNvPr>
          <p:cNvSpPr>
            <a:spLocks noGrp="1"/>
          </p:cNvSpPr>
          <p:nvPr>
            <p:ph type="subTitle" idx="1"/>
          </p:nvPr>
        </p:nvSpPr>
        <p:spPr/>
        <p:txBody>
          <a:bodyPr/>
          <a:lstStyle/>
          <a:p>
            <a:r>
              <a:rPr lang="de-DE" dirty="0"/>
              <a:t>HORIZON EUROPE</a:t>
            </a:r>
          </a:p>
        </p:txBody>
      </p:sp>
      <p:cxnSp>
        <p:nvCxnSpPr>
          <p:cNvPr id="5" name="Straight Connector 3">
            <a:extLst>
              <a:ext uri="{FF2B5EF4-FFF2-40B4-BE49-F238E27FC236}">
                <a16:creationId xmlns:a16="http://schemas.microsoft.com/office/drawing/2014/main" id="{77F513C3-AC98-45F4-86F9-2DC1308ED0F7}"/>
              </a:ext>
            </a:extLst>
          </p:cNvPr>
          <p:cNvCxnSpPr/>
          <p:nvPr/>
        </p:nvCxnSpPr>
        <p:spPr>
          <a:xfrm>
            <a:off x="1077012" y="1821102"/>
            <a:ext cx="344849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78849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European Fellowship</a:t>
            </a:r>
          </a:p>
        </p:txBody>
      </p:sp>
      <p:sp>
        <p:nvSpPr>
          <p:cNvPr id="3" name="Inhaltsplatzhalter 2"/>
          <p:cNvSpPr>
            <a:spLocks noGrp="1"/>
          </p:cNvSpPr>
          <p:nvPr>
            <p:ph idx="4294967295"/>
          </p:nvPr>
        </p:nvSpPr>
        <p:spPr>
          <a:xfrm>
            <a:off x="710712" y="1359693"/>
            <a:ext cx="10515600" cy="4138613"/>
          </a:xfrm>
        </p:spPr>
        <p:txBody>
          <a:bodyPr/>
          <a:lstStyle/>
          <a:p>
            <a:pPr marL="360000" indent="-360000" fontAlgn="base">
              <a:lnSpc>
                <a:spcPct val="150000"/>
              </a:lnSpc>
              <a:spcAft>
                <a:spcPts val="0"/>
              </a:spcAft>
              <a:buClr>
                <a:schemeClr val="accent2"/>
              </a:buClr>
              <a:buFont typeface="Arial" panose="020B0604020202020204" pitchFamily="34" charset="0"/>
              <a:buChar char="●"/>
            </a:pPr>
            <a:r>
              <a:rPr lang="en-GB" altLang="de-DE" sz="2000" dirty="0"/>
              <a:t>1 to 2-year </a:t>
            </a:r>
            <a:r>
              <a:rPr lang="en-GB" altLang="de-DE" sz="2000" b="1" dirty="0">
                <a:solidFill>
                  <a:schemeClr val="tx2"/>
                </a:solidFill>
              </a:rPr>
              <a:t>research stay in Europe </a:t>
            </a:r>
            <a:br>
              <a:rPr lang="en-GB" altLang="de-DE" sz="2000" b="1" dirty="0">
                <a:solidFill>
                  <a:srgbClr val="931680"/>
                </a:solidFill>
              </a:rPr>
            </a:br>
            <a:r>
              <a:rPr lang="en-GB" altLang="de-DE" sz="2000" dirty="0"/>
              <a:t>(MS/AC) + optional additional placement in non-academic </a:t>
            </a:r>
            <a:br>
              <a:rPr lang="en-GB" altLang="de-DE" sz="2000" dirty="0"/>
            </a:br>
            <a:r>
              <a:rPr lang="en-GB" altLang="de-DE" sz="2000" dirty="0"/>
              <a:t>sector (MS/AC; max. 6 months)</a:t>
            </a:r>
          </a:p>
          <a:p>
            <a:pPr marL="360000" indent="-360000" fontAlgn="base">
              <a:lnSpc>
                <a:spcPct val="150000"/>
              </a:lnSpc>
              <a:spcAft>
                <a:spcPts val="0"/>
              </a:spcAft>
              <a:buClr>
                <a:schemeClr val="accent2"/>
              </a:buClr>
              <a:buFont typeface="Arial" panose="020B0604020202020204" pitchFamily="34" charset="0"/>
              <a:buChar char="●"/>
            </a:pPr>
            <a:r>
              <a:rPr lang="en-GB" altLang="de-DE" sz="2000" dirty="0"/>
              <a:t>Postdocs of </a:t>
            </a:r>
            <a:r>
              <a:rPr lang="en-GB" altLang="de-DE" sz="2000" b="1" dirty="0">
                <a:solidFill>
                  <a:schemeClr val="tx2"/>
                </a:solidFill>
              </a:rPr>
              <a:t>any nationality</a:t>
            </a:r>
            <a:br>
              <a:rPr lang="en-GB" altLang="de-DE" sz="2000" dirty="0"/>
            </a:br>
            <a:r>
              <a:rPr lang="en-GB" altLang="de-DE" sz="2000" dirty="0"/>
              <a:t>(➜ mobility rule)</a:t>
            </a:r>
          </a:p>
          <a:p>
            <a:pPr marL="360000" indent="-360000" fontAlgn="base">
              <a:lnSpc>
                <a:spcPct val="150000"/>
              </a:lnSpc>
              <a:spcAft>
                <a:spcPts val="0"/>
              </a:spcAft>
              <a:buClr>
                <a:schemeClr val="accent2"/>
              </a:buClr>
              <a:buFont typeface="Arial" panose="020B0604020202020204" pitchFamily="34" charset="0"/>
              <a:buChar char="●"/>
            </a:pPr>
            <a:r>
              <a:rPr lang="en-GB" altLang="de-DE" sz="2000" b="1" dirty="0">
                <a:solidFill>
                  <a:schemeClr val="tx2"/>
                </a:solidFill>
              </a:rPr>
              <a:t>Host institution:</a:t>
            </a:r>
            <a:br>
              <a:rPr lang="en-GB" altLang="de-DE" sz="2000" dirty="0">
                <a:solidFill>
                  <a:schemeClr val="tx2"/>
                </a:solidFill>
              </a:rPr>
            </a:br>
            <a:r>
              <a:rPr lang="en-GB" altLang="de-DE" sz="2000" dirty="0"/>
              <a:t>must be active in Research &amp; Development,</a:t>
            </a:r>
            <a:br>
              <a:rPr lang="en-GB" altLang="de-DE" sz="2000" dirty="0"/>
            </a:br>
            <a:r>
              <a:rPr lang="en-GB" altLang="de-DE" sz="2000" dirty="0"/>
              <a:t>e.g. university, research organisation, company (incl. SMEs), NGO, …</a:t>
            </a:r>
          </a:p>
          <a:p>
            <a:pPr marL="360000" indent="-360000" fontAlgn="base">
              <a:lnSpc>
                <a:spcPct val="150000"/>
              </a:lnSpc>
              <a:spcAft>
                <a:spcPts val="0"/>
              </a:spcAft>
              <a:buClr>
                <a:schemeClr val="accent2"/>
              </a:buClr>
              <a:buFont typeface="Arial" panose="020B0604020202020204" pitchFamily="34" charset="0"/>
              <a:buChar char="●"/>
            </a:pPr>
            <a:r>
              <a:rPr lang="en-GB" altLang="de-DE" sz="2000" dirty="0"/>
              <a:t>Submission and evaluation in eight </a:t>
            </a:r>
            <a:r>
              <a:rPr lang="en-GB" altLang="de-DE" sz="2000" b="1" dirty="0">
                <a:solidFill>
                  <a:schemeClr val="tx2"/>
                </a:solidFill>
              </a:rPr>
              <a:t>scientific panels</a:t>
            </a:r>
            <a:r>
              <a:rPr lang="en-GB" altLang="de-DE" sz="2000" dirty="0"/>
              <a:t>: CHE, SOC, ECO, ENG, ENV, LIF, MAT, PHY</a:t>
            </a:r>
          </a:p>
          <a:p>
            <a:pPr marL="0" indent="0" fontAlgn="base">
              <a:lnSpc>
                <a:spcPct val="150000"/>
              </a:lnSpc>
              <a:spcAft>
                <a:spcPts val="0"/>
              </a:spcAft>
              <a:buClr>
                <a:schemeClr val="accent2"/>
              </a:buClr>
              <a:buNone/>
            </a:pPr>
            <a:endParaRPr lang="en-US" altLang="de-DE" sz="2000" dirty="0"/>
          </a:p>
          <a:p>
            <a:pPr marL="0" indent="0">
              <a:buNone/>
            </a:pPr>
            <a:endParaRPr lang="de-DE" dirty="0"/>
          </a:p>
        </p:txBody>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9275275" y="1359693"/>
            <a:ext cx="1951037" cy="251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936527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Global Fellowships</a:t>
            </a:r>
          </a:p>
        </p:txBody>
      </p:sp>
      <p:sp>
        <p:nvSpPr>
          <p:cNvPr id="3" name="Inhaltsplatzhalter 2"/>
          <p:cNvSpPr>
            <a:spLocks noGrp="1"/>
          </p:cNvSpPr>
          <p:nvPr>
            <p:ph idx="4294967295"/>
          </p:nvPr>
        </p:nvSpPr>
        <p:spPr>
          <a:xfrm>
            <a:off x="838200" y="1584777"/>
            <a:ext cx="10496550" cy="4138613"/>
          </a:xfrm>
        </p:spPr>
        <p:txBody>
          <a:bodyPr/>
          <a:lstStyle/>
          <a:p>
            <a:pPr marL="360000" indent="-360000" fontAlgn="base">
              <a:lnSpc>
                <a:spcPct val="150000"/>
              </a:lnSpc>
              <a:spcAft>
                <a:spcPts val="0"/>
              </a:spcAft>
              <a:buClr>
                <a:schemeClr val="accent2"/>
              </a:buClr>
              <a:buFont typeface="Arial" panose="020B0604020202020204" pitchFamily="34" charset="0"/>
              <a:buChar char="●"/>
            </a:pPr>
            <a:r>
              <a:rPr lang="en-GB" altLang="de-DE" sz="1800" dirty="0"/>
              <a:t>One to two-year </a:t>
            </a:r>
            <a:r>
              <a:rPr lang="en-GB" altLang="de-DE" sz="2000" b="1" dirty="0">
                <a:solidFill>
                  <a:schemeClr val="tx2"/>
                </a:solidFill>
              </a:rPr>
              <a:t>research stay outside of Europe </a:t>
            </a:r>
            <a:r>
              <a:rPr lang="en-GB" altLang="de-DE" sz="1800" dirty="0"/>
              <a:t>(➜ mobility rule) + </a:t>
            </a:r>
            <a:r>
              <a:rPr lang="en-GB" altLang="de-DE" sz="1800" b="1" dirty="0"/>
              <a:t>mandatory</a:t>
            </a:r>
            <a:r>
              <a:rPr lang="en-GB" altLang="de-DE" sz="1800" dirty="0"/>
              <a:t> one-year </a:t>
            </a:r>
            <a:r>
              <a:rPr lang="en-GB" altLang="de-DE" sz="1800" b="1" dirty="0"/>
              <a:t>return phase in Europe </a:t>
            </a:r>
            <a:r>
              <a:rPr lang="en-GB" altLang="de-DE" sz="1800" dirty="0"/>
              <a:t>(MS/AC) + </a:t>
            </a:r>
            <a:r>
              <a:rPr lang="en-US" altLang="de-DE" sz="1800" dirty="0"/>
              <a:t>optional additional placement in non-academic sector (MS/AC; max. 6 months)</a:t>
            </a:r>
          </a:p>
          <a:p>
            <a:pPr marL="360000" indent="-360000" fontAlgn="base">
              <a:lnSpc>
                <a:spcPct val="150000"/>
              </a:lnSpc>
              <a:spcAft>
                <a:spcPts val="0"/>
              </a:spcAft>
              <a:buClr>
                <a:schemeClr val="accent2"/>
              </a:buClr>
              <a:buFont typeface="Arial" panose="020B0604020202020204" pitchFamily="34" charset="0"/>
              <a:buChar char="●"/>
            </a:pPr>
            <a:r>
              <a:rPr lang="en-GB" altLang="de-DE" sz="1800" b="1" dirty="0"/>
              <a:t>Postdocs</a:t>
            </a:r>
            <a:r>
              <a:rPr lang="en-GB" altLang="de-DE" sz="1800" dirty="0"/>
              <a:t> with </a:t>
            </a:r>
            <a:r>
              <a:rPr lang="en-GB" altLang="de-DE" sz="2000" b="1" dirty="0">
                <a:solidFill>
                  <a:schemeClr val="tx2"/>
                </a:solidFill>
              </a:rPr>
              <a:t>MS/AC nationality or MS/AC long-term residents </a:t>
            </a:r>
            <a:r>
              <a:rPr lang="en-GB" altLang="de-DE" sz="1800" dirty="0"/>
              <a:t>(at least five consecutive years; absence: max. 6 consecutive months + 10 months in total)</a:t>
            </a:r>
          </a:p>
          <a:p>
            <a:pPr marL="360000" indent="-360000" fontAlgn="base">
              <a:lnSpc>
                <a:spcPct val="150000"/>
              </a:lnSpc>
              <a:spcAft>
                <a:spcPts val="0"/>
              </a:spcAft>
              <a:buClr>
                <a:schemeClr val="accent2"/>
              </a:buClr>
              <a:buFont typeface="Arial" panose="020B0604020202020204" pitchFamily="34" charset="0"/>
              <a:buChar char="●"/>
            </a:pPr>
            <a:r>
              <a:rPr lang="en-GB" altLang="de-DE" sz="2000" b="1" dirty="0">
                <a:solidFill>
                  <a:schemeClr val="tx2"/>
                </a:solidFill>
              </a:rPr>
              <a:t>Two host institutions</a:t>
            </a:r>
            <a:r>
              <a:rPr lang="en-GB" altLang="de-DE" sz="1800" dirty="0"/>
              <a:t>:</a:t>
            </a:r>
          </a:p>
          <a:p>
            <a:pPr marL="285750" lvl="1" indent="-285750" fontAlgn="base">
              <a:lnSpc>
                <a:spcPct val="150000"/>
              </a:lnSpc>
              <a:spcBef>
                <a:spcPts val="0"/>
              </a:spcBef>
              <a:spcAft>
                <a:spcPts val="0"/>
              </a:spcAft>
              <a:buClr>
                <a:schemeClr val="accent2"/>
              </a:buClr>
              <a:buFont typeface="Symbol" panose="05050102010706020507" pitchFamily="18" charset="2"/>
              <a:buChar char="-"/>
            </a:pPr>
            <a:r>
              <a:rPr lang="en-GB" altLang="de-DE" sz="1800" dirty="0"/>
              <a:t>One in a Third Country (partner organisation)</a:t>
            </a:r>
          </a:p>
          <a:p>
            <a:pPr marL="285750" lvl="1" indent="-285750" fontAlgn="base">
              <a:lnSpc>
                <a:spcPct val="150000"/>
              </a:lnSpc>
              <a:spcBef>
                <a:spcPts val="0"/>
              </a:spcBef>
              <a:spcAft>
                <a:spcPts val="0"/>
              </a:spcAft>
              <a:buClr>
                <a:schemeClr val="accent2"/>
              </a:buClr>
              <a:buFont typeface="Symbol" panose="05050102010706020507" pitchFamily="18" charset="2"/>
              <a:buChar char="-"/>
            </a:pPr>
            <a:r>
              <a:rPr lang="en-GB" altLang="de-DE" sz="1800" dirty="0"/>
              <a:t>One in MS/AC (return phase), contractual partner of the EU (employer for the whole time)</a:t>
            </a:r>
            <a:endParaRPr lang="en-GB" sz="1800" dirty="0"/>
          </a:p>
          <a:p>
            <a:pPr marL="360000" indent="-360000" fontAlgn="base">
              <a:lnSpc>
                <a:spcPct val="150000"/>
              </a:lnSpc>
              <a:spcAft>
                <a:spcPts val="0"/>
              </a:spcAft>
              <a:buClr>
                <a:schemeClr val="accent2"/>
              </a:buClr>
              <a:buFont typeface="Arial" panose="020B0604020202020204" pitchFamily="34" charset="0"/>
              <a:buChar char="●"/>
            </a:pPr>
            <a:r>
              <a:rPr lang="en-GB" sz="1800" dirty="0"/>
              <a:t>Submission and evaluation in eight scientific panels: </a:t>
            </a:r>
            <a:r>
              <a:rPr lang="en-GB" altLang="de-DE" sz="1800" dirty="0"/>
              <a:t>CHE, SOC, ECO, ENG, ENV, LIF, MAT, PHY</a:t>
            </a:r>
            <a:r>
              <a:rPr lang="en-GB" sz="1800" dirty="0"/>
              <a:t> </a:t>
            </a:r>
          </a:p>
          <a:p>
            <a:endParaRPr lang="de-DE" sz="1800" dirty="0"/>
          </a:p>
        </p:txBody>
      </p:sp>
    </p:spTree>
    <p:extLst>
      <p:ext uri="{BB962C8B-B14F-4D97-AF65-F5344CB8AC3E}">
        <p14:creationId xmlns:p14="http://schemas.microsoft.com/office/powerpoint/2010/main" val="25734044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Postdoctoral Fellowships – Funding</a:t>
            </a:r>
          </a:p>
        </p:txBody>
      </p:sp>
      <p:sp>
        <p:nvSpPr>
          <p:cNvPr id="3" name="Inhaltsplatzhalter 2"/>
          <p:cNvSpPr>
            <a:spLocks noGrp="1"/>
          </p:cNvSpPr>
          <p:nvPr>
            <p:ph idx="4294967295"/>
          </p:nvPr>
        </p:nvSpPr>
        <p:spPr>
          <a:xfrm>
            <a:off x="1695450" y="2324100"/>
            <a:ext cx="10496550" cy="4138613"/>
          </a:xfrm>
        </p:spPr>
        <p:txBody>
          <a:bodyPr/>
          <a:lstStyle/>
          <a:p>
            <a:pPr lvl="0"/>
            <a:endParaRPr lang="en-US" altLang="de-DE" kern="0" dirty="0">
              <a:solidFill>
                <a:srgbClr val="000000"/>
              </a:solidFill>
              <a:ea typeface="ヒラギノ角ゴ Pro W3"/>
            </a:endParaRPr>
          </a:p>
          <a:p>
            <a:pPr lvl="0"/>
            <a:endParaRPr lang="en-US" altLang="de-DE" kern="0" dirty="0">
              <a:solidFill>
                <a:srgbClr val="000000"/>
              </a:solidFill>
              <a:ea typeface="ヒラギノ角ゴ Pro W3"/>
            </a:endParaRPr>
          </a:p>
          <a:p>
            <a:endParaRPr lang="de-DE" dirty="0"/>
          </a:p>
        </p:txBody>
      </p:sp>
      <p:graphicFrame>
        <p:nvGraphicFramePr>
          <p:cNvPr id="6" name="Tabelle 5"/>
          <p:cNvGraphicFramePr>
            <a:graphicFrameLocks noGrp="1"/>
          </p:cNvGraphicFramePr>
          <p:nvPr/>
        </p:nvGraphicFramePr>
        <p:xfrm>
          <a:off x="838200" y="3629650"/>
          <a:ext cx="7683303" cy="2384129"/>
        </p:xfrm>
        <a:graphic>
          <a:graphicData uri="http://schemas.openxmlformats.org/drawingml/2006/table">
            <a:tbl>
              <a:tblPr firstRow="1" bandRow="1">
                <a:tableStyleId>{5C22544A-7EE6-4342-B048-85BDC9FD1C3A}</a:tableStyleId>
              </a:tblPr>
              <a:tblGrid>
                <a:gridCol w="1293086">
                  <a:extLst>
                    <a:ext uri="{9D8B030D-6E8A-4147-A177-3AD203B41FA5}">
                      <a16:colId xmlns:a16="http://schemas.microsoft.com/office/drawing/2014/main" val="20000"/>
                    </a:ext>
                  </a:extLst>
                </a:gridCol>
                <a:gridCol w="1303866">
                  <a:extLst>
                    <a:ext uri="{9D8B030D-6E8A-4147-A177-3AD203B41FA5}">
                      <a16:colId xmlns:a16="http://schemas.microsoft.com/office/drawing/2014/main" val="20001"/>
                    </a:ext>
                  </a:extLst>
                </a:gridCol>
                <a:gridCol w="1161695">
                  <a:extLst>
                    <a:ext uri="{9D8B030D-6E8A-4147-A177-3AD203B41FA5}">
                      <a16:colId xmlns:a16="http://schemas.microsoft.com/office/drawing/2014/main" val="20002"/>
                    </a:ext>
                  </a:extLst>
                </a:gridCol>
                <a:gridCol w="1161695">
                  <a:extLst>
                    <a:ext uri="{9D8B030D-6E8A-4147-A177-3AD203B41FA5}">
                      <a16:colId xmlns:a16="http://schemas.microsoft.com/office/drawing/2014/main" val="3746547901"/>
                    </a:ext>
                  </a:extLst>
                </a:gridCol>
                <a:gridCol w="1371760">
                  <a:extLst>
                    <a:ext uri="{9D8B030D-6E8A-4147-A177-3AD203B41FA5}">
                      <a16:colId xmlns:a16="http://schemas.microsoft.com/office/drawing/2014/main" val="20003"/>
                    </a:ext>
                  </a:extLst>
                </a:gridCol>
                <a:gridCol w="1391201">
                  <a:extLst>
                    <a:ext uri="{9D8B030D-6E8A-4147-A177-3AD203B41FA5}">
                      <a16:colId xmlns:a16="http://schemas.microsoft.com/office/drawing/2014/main" val="20004"/>
                    </a:ext>
                  </a:extLst>
                </a:gridCol>
              </a:tblGrid>
              <a:tr h="707729">
                <a:tc gridSpan="4">
                  <a:txBody>
                    <a:bodyPr/>
                    <a:lstStyle/>
                    <a:p>
                      <a:pPr algn="ctr"/>
                      <a:r>
                        <a:rPr lang="de-DE" sz="1600" dirty="0">
                          <a:latin typeface="BundesSans Office Regular"/>
                          <a:cs typeface="Arial" panose="020B0604020202020204" pitchFamily="34" charset="0"/>
                        </a:rPr>
                        <a:t>Researcher </a:t>
                      </a:r>
                      <a:r>
                        <a:rPr lang="de-DE" sz="1600" dirty="0" err="1">
                          <a:latin typeface="BundesSans Office Regular"/>
                          <a:cs typeface="Arial" panose="020B0604020202020204" pitchFamily="34" charset="0"/>
                        </a:rPr>
                        <a:t>unit</a:t>
                      </a:r>
                      <a:r>
                        <a:rPr lang="de-DE" sz="1600" dirty="0">
                          <a:latin typeface="BundesSans Office Regular"/>
                          <a:cs typeface="Arial" panose="020B0604020202020204" pitchFamily="34" charset="0"/>
                        </a:rPr>
                        <a:t> </a:t>
                      </a:r>
                      <a:r>
                        <a:rPr lang="de-DE" sz="1600" dirty="0" err="1">
                          <a:latin typeface="BundesSans Office Regular"/>
                          <a:cs typeface="Arial" panose="020B0604020202020204" pitchFamily="34" charset="0"/>
                        </a:rPr>
                        <a:t>costs</a:t>
                      </a:r>
                      <a:r>
                        <a:rPr lang="de-DE" sz="1600" dirty="0">
                          <a:latin typeface="BundesSans Office Regular"/>
                          <a:cs typeface="Arial" panose="020B0604020202020204" pitchFamily="34" charset="0"/>
                        </a:rPr>
                        <a:t> </a:t>
                      </a:r>
                    </a:p>
                    <a:p>
                      <a:pPr algn="ctr"/>
                      <a:r>
                        <a:rPr lang="de-DE" sz="1600" dirty="0">
                          <a:latin typeface="BundesSans Office Regular"/>
                          <a:cs typeface="Arial" panose="020B0604020202020204" pitchFamily="34" charset="0"/>
                        </a:rPr>
                        <a:t>[</a:t>
                      </a:r>
                      <a:r>
                        <a:rPr lang="de-DE" sz="1600" dirty="0" err="1">
                          <a:latin typeface="BundesSans Office Regular"/>
                          <a:cs typeface="Arial" panose="020B0604020202020204" pitchFamily="34" charset="0"/>
                        </a:rPr>
                        <a:t>person</a:t>
                      </a:r>
                      <a:r>
                        <a:rPr lang="de-DE" sz="1600" dirty="0">
                          <a:latin typeface="BundesSans Office Regular"/>
                          <a:cs typeface="Arial" panose="020B0604020202020204" pitchFamily="34" charset="0"/>
                        </a:rPr>
                        <a:t>/</a:t>
                      </a:r>
                      <a:r>
                        <a:rPr lang="de-DE" sz="1600" dirty="0" err="1">
                          <a:latin typeface="BundesSans Office Regular"/>
                          <a:cs typeface="Arial" panose="020B0604020202020204" pitchFamily="34" charset="0"/>
                        </a:rPr>
                        <a:t>month</a:t>
                      </a:r>
                      <a:r>
                        <a:rPr lang="de-DE" sz="1600" dirty="0">
                          <a:latin typeface="BundesSans Office Regular"/>
                          <a:cs typeface="Arial" panose="020B0604020202020204" pitchFamily="34" charset="0"/>
                        </a:rPr>
                        <a:t>]</a:t>
                      </a:r>
                    </a:p>
                  </a:txBody>
                  <a:tcPr anchor="ctr">
                    <a:lnR w="38100" cap="flat" cmpd="sng" algn="ctr">
                      <a:solidFill>
                        <a:schemeClr val="bg1"/>
                      </a:solidFill>
                      <a:prstDash val="solid"/>
                      <a:round/>
                      <a:headEnd type="none" w="med" len="med"/>
                      <a:tailEnd type="none" w="med" len="med"/>
                    </a:lnR>
                    <a:solidFill>
                      <a:schemeClr val="accent2"/>
                    </a:solidFill>
                  </a:tcPr>
                </a:tc>
                <a:tc hMerge="1">
                  <a:txBody>
                    <a:bodyPr/>
                    <a:lstStyle/>
                    <a:p>
                      <a:endParaRPr lang="de-DE" dirty="0"/>
                    </a:p>
                  </a:txBody>
                  <a:tcPr/>
                </a:tc>
                <a:tc hMerge="1">
                  <a:txBody>
                    <a:bodyPr/>
                    <a:lstStyle/>
                    <a:p>
                      <a:endParaRPr lang="de-DE"/>
                    </a:p>
                  </a:txBody>
                  <a:tcPr/>
                </a:tc>
                <a:tc hMerge="1">
                  <a:txBody>
                    <a:bodyPr/>
                    <a:lstStyle/>
                    <a:p>
                      <a:pPr algn="ctr"/>
                      <a:endParaRPr lang="de-DE" sz="2000" dirty="0">
                        <a:latin typeface="BundesSans Office" panose="020B0002030500000203"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0778A5"/>
                    </a:solidFill>
                  </a:tcPr>
                </a:tc>
                <a:tc gridSpan="2">
                  <a:txBody>
                    <a:bodyPr/>
                    <a:lstStyle/>
                    <a:p>
                      <a:pPr algn="ctr"/>
                      <a:r>
                        <a:rPr lang="de-DE" sz="1600" dirty="0" err="1">
                          <a:latin typeface="BundesSans Office Regular"/>
                          <a:cs typeface="Arial" panose="020B0604020202020204" pitchFamily="34" charset="0"/>
                        </a:rPr>
                        <a:t>Institutional</a:t>
                      </a:r>
                      <a:r>
                        <a:rPr lang="de-DE" sz="1600" dirty="0">
                          <a:latin typeface="BundesSans Office Regular"/>
                          <a:cs typeface="Arial" panose="020B0604020202020204" pitchFamily="34" charset="0"/>
                        </a:rPr>
                        <a:t> </a:t>
                      </a:r>
                      <a:r>
                        <a:rPr lang="de-DE" sz="1600" dirty="0" err="1">
                          <a:latin typeface="BundesSans Office Regular"/>
                          <a:cs typeface="Arial" panose="020B0604020202020204" pitchFamily="34" charset="0"/>
                        </a:rPr>
                        <a:t>unit</a:t>
                      </a:r>
                      <a:r>
                        <a:rPr lang="de-DE" sz="1600" baseline="0" dirty="0">
                          <a:latin typeface="BundesSans Office Regular"/>
                          <a:cs typeface="Arial" panose="020B0604020202020204" pitchFamily="34" charset="0"/>
                        </a:rPr>
                        <a:t> </a:t>
                      </a:r>
                      <a:r>
                        <a:rPr lang="de-DE" sz="1600" baseline="0" dirty="0" err="1">
                          <a:latin typeface="BundesSans Office Regular"/>
                          <a:cs typeface="Arial" panose="020B0604020202020204" pitchFamily="34" charset="0"/>
                        </a:rPr>
                        <a:t>costs</a:t>
                      </a:r>
                      <a:endParaRPr lang="de-DE" sz="1600" baseline="0" dirty="0">
                        <a:latin typeface="BundesSans Office Regular"/>
                        <a:cs typeface="Arial" panose="020B0604020202020204" pitchFamily="34" charset="0"/>
                      </a:endParaRPr>
                    </a:p>
                    <a:p>
                      <a:pPr algn="ctr"/>
                      <a:r>
                        <a:rPr lang="de-DE" sz="1600" baseline="0" dirty="0">
                          <a:latin typeface="BundesSans Office Regular"/>
                          <a:cs typeface="Arial" panose="020B0604020202020204" pitchFamily="34" charset="0"/>
                        </a:rPr>
                        <a:t>[</a:t>
                      </a:r>
                      <a:r>
                        <a:rPr lang="de-DE" sz="1600" baseline="0" dirty="0" err="1">
                          <a:latin typeface="BundesSans Office Regular"/>
                          <a:cs typeface="Arial" panose="020B0604020202020204" pitchFamily="34" charset="0"/>
                        </a:rPr>
                        <a:t>person</a:t>
                      </a:r>
                      <a:r>
                        <a:rPr lang="de-DE" sz="1600" baseline="0" dirty="0">
                          <a:latin typeface="BundesSans Office Regular"/>
                          <a:cs typeface="Arial" panose="020B0604020202020204" pitchFamily="34" charset="0"/>
                        </a:rPr>
                        <a:t>/</a:t>
                      </a:r>
                      <a:r>
                        <a:rPr lang="de-DE" sz="1600" baseline="0" dirty="0" err="1">
                          <a:latin typeface="BundesSans Office Regular"/>
                          <a:cs typeface="Arial" panose="020B0604020202020204" pitchFamily="34" charset="0"/>
                        </a:rPr>
                        <a:t>month</a:t>
                      </a:r>
                      <a:r>
                        <a:rPr lang="de-DE" sz="1600" baseline="0" dirty="0">
                          <a:latin typeface="BundesSans Office Regular"/>
                          <a:cs typeface="Arial" panose="020B0604020202020204" pitchFamily="34" charset="0"/>
                        </a:rPr>
                        <a:t>]</a:t>
                      </a:r>
                      <a:endParaRPr lang="de-DE" sz="1600" dirty="0">
                        <a:latin typeface="BundesSans Office Regular"/>
                        <a:cs typeface="Arial" panose="020B0604020202020204" pitchFamily="34" charset="0"/>
                      </a:endParaRPr>
                    </a:p>
                  </a:txBody>
                  <a:tcPr anchor="ctr">
                    <a:lnL w="38100" cap="flat" cmpd="sng" algn="ctr">
                      <a:solidFill>
                        <a:schemeClr val="bg1"/>
                      </a:solidFill>
                      <a:prstDash val="solid"/>
                      <a:round/>
                      <a:headEnd type="none" w="med" len="med"/>
                      <a:tailEnd type="none" w="med" len="med"/>
                    </a:lnL>
                    <a:solidFill>
                      <a:schemeClr val="accent2"/>
                    </a:solidFill>
                  </a:tcPr>
                </a:tc>
                <a:tc hMerge="1">
                  <a:txBody>
                    <a:bodyPr/>
                    <a:lstStyle/>
                    <a:p>
                      <a:endParaRPr lang="de-DE" dirty="0"/>
                    </a:p>
                  </a:txBody>
                  <a:tcPr/>
                </a:tc>
                <a:extLst>
                  <a:ext uri="{0D108BD9-81ED-4DB2-BD59-A6C34878D82A}">
                    <a16:rowId xmlns:a16="http://schemas.microsoft.com/office/drawing/2014/main" val="10000"/>
                  </a:ext>
                </a:extLst>
              </a:tr>
              <a:tr h="707729">
                <a:tc>
                  <a:txBody>
                    <a:bodyPr/>
                    <a:lstStyle/>
                    <a:p>
                      <a:pPr algn="ctr"/>
                      <a:r>
                        <a:rPr lang="de-DE" sz="1400" b="1" dirty="0">
                          <a:solidFill>
                            <a:schemeClr val="tx1"/>
                          </a:solidFill>
                          <a:latin typeface="BundesSans Office Regular"/>
                          <a:cs typeface="Arial" panose="020B0604020202020204" pitchFamily="34" charset="0"/>
                        </a:rPr>
                        <a:t>Living </a:t>
                      </a:r>
                      <a:r>
                        <a:rPr lang="de-DE" sz="1400" b="1" dirty="0" err="1">
                          <a:solidFill>
                            <a:schemeClr val="tx1"/>
                          </a:solidFill>
                          <a:latin typeface="BundesSans Office Regular"/>
                          <a:cs typeface="Arial" panose="020B0604020202020204" pitchFamily="34" charset="0"/>
                        </a:rPr>
                        <a:t>allowance</a:t>
                      </a:r>
                      <a:endParaRPr lang="de-DE" sz="1400" b="1" dirty="0">
                        <a:solidFill>
                          <a:schemeClr val="tx1"/>
                        </a:solidFill>
                        <a:latin typeface="BundesSans Office Regular"/>
                        <a:cs typeface="Arial" panose="020B0604020202020204" pitchFamily="34" charset="0"/>
                      </a:endParaRPr>
                    </a:p>
                  </a:txBody>
                  <a:tcPr anchor="ctr">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rgbClr val="B0D10E"/>
                    </a:solidFill>
                  </a:tcPr>
                </a:tc>
                <a:tc>
                  <a:txBody>
                    <a:bodyPr/>
                    <a:lstStyle/>
                    <a:p>
                      <a:pPr algn="ctr"/>
                      <a:r>
                        <a:rPr lang="de-DE" sz="1400" b="1" dirty="0">
                          <a:solidFill>
                            <a:schemeClr val="tx1"/>
                          </a:solidFill>
                          <a:latin typeface="BundesSans Office Regular"/>
                          <a:cs typeface="Arial" panose="020B0604020202020204" pitchFamily="34" charset="0"/>
                        </a:rPr>
                        <a:t>Mobility </a:t>
                      </a:r>
                      <a:r>
                        <a:rPr lang="de-DE" sz="1400" b="1" dirty="0" err="1">
                          <a:solidFill>
                            <a:schemeClr val="tx1"/>
                          </a:solidFill>
                          <a:latin typeface="BundesSans Office Regular"/>
                          <a:cs typeface="Arial" panose="020B0604020202020204" pitchFamily="34" charset="0"/>
                        </a:rPr>
                        <a:t>allowance</a:t>
                      </a:r>
                      <a:endParaRPr lang="de-DE" sz="1400" b="1" dirty="0">
                        <a:solidFill>
                          <a:schemeClr val="tx1"/>
                        </a:solidFill>
                        <a:latin typeface="BundesSans Office Regular"/>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rgbClr val="B0D10E"/>
                    </a:solidFill>
                  </a:tcPr>
                </a:tc>
                <a:tc>
                  <a:txBody>
                    <a:bodyPr/>
                    <a:lstStyle/>
                    <a:p>
                      <a:pPr algn="ctr"/>
                      <a:r>
                        <a:rPr lang="de-DE" sz="1400" b="1" dirty="0">
                          <a:solidFill>
                            <a:schemeClr val="tx1"/>
                          </a:solidFill>
                          <a:latin typeface="BundesSans Office Regular"/>
                          <a:cs typeface="Arial" panose="020B0604020202020204" pitchFamily="34" charset="0"/>
                        </a:rPr>
                        <a:t>Family </a:t>
                      </a:r>
                      <a:r>
                        <a:rPr lang="de-DE" sz="1400" b="1" dirty="0" err="1">
                          <a:solidFill>
                            <a:schemeClr val="tx1"/>
                          </a:solidFill>
                          <a:latin typeface="BundesSans Office Regular"/>
                          <a:cs typeface="Arial" panose="020B0604020202020204" pitchFamily="34" charset="0"/>
                        </a:rPr>
                        <a:t>allowance</a:t>
                      </a:r>
                      <a:endParaRPr lang="de-DE" sz="1400" b="1" dirty="0">
                        <a:solidFill>
                          <a:schemeClr val="tx1"/>
                        </a:solidFill>
                        <a:latin typeface="BundesSans Office Regular"/>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rgbClr val="B0D10E"/>
                    </a:solidFill>
                  </a:tcPr>
                </a:tc>
                <a:tc>
                  <a:txBody>
                    <a:bodyPr/>
                    <a:lstStyle/>
                    <a:p>
                      <a:pPr algn="ctr"/>
                      <a:r>
                        <a:rPr lang="de-DE" sz="1400" b="1" dirty="0">
                          <a:solidFill>
                            <a:schemeClr val="tx1"/>
                          </a:solidFill>
                          <a:latin typeface="BundesSans Office Regular"/>
                          <a:cs typeface="Arial" panose="020B0604020202020204" pitchFamily="34" charset="0"/>
                        </a:rPr>
                        <a:t>Long-term </a:t>
                      </a:r>
                      <a:r>
                        <a:rPr lang="de-DE" sz="1400" b="1" dirty="0" err="1">
                          <a:solidFill>
                            <a:schemeClr val="tx1"/>
                          </a:solidFill>
                          <a:latin typeface="BundesSans Office Regular"/>
                          <a:cs typeface="Arial" panose="020B0604020202020204" pitchFamily="34" charset="0"/>
                        </a:rPr>
                        <a:t>leave</a:t>
                      </a:r>
                      <a:r>
                        <a:rPr lang="de-DE" sz="1400" b="1" dirty="0">
                          <a:solidFill>
                            <a:schemeClr val="tx1"/>
                          </a:solidFill>
                          <a:latin typeface="BundesSans Office Regular"/>
                          <a:cs typeface="Arial" panose="020B0604020202020204" pitchFamily="34" charset="0"/>
                        </a:rPr>
                        <a:t> </a:t>
                      </a:r>
                      <a:r>
                        <a:rPr lang="de-DE" sz="1400" b="1" dirty="0" err="1">
                          <a:solidFill>
                            <a:schemeClr val="tx1"/>
                          </a:solidFill>
                          <a:latin typeface="BundesSans Office Regular"/>
                          <a:cs typeface="Arial" panose="020B0604020202020204" pitchFamily="34" charset="0"/>
                        </a:rPr>
                        <a:t>allowance</a:t>
                      </a:r>
                      <a:endParaRPr lang="de-DE" sz="1400" b="1" dirty="0">
                        <a:solidFill>
                          <a:schemeClr val="tx1"/>
                        </a:solidFill>
                        <a:latin typeface="BundesSans Office Regular"/>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rgbClr val="B0D10E"/>
                    </a:solidFill>
                  </a:tcPr>
                </a:tc>
                <a:tc>
                  <a:txBody>
                    <a:bodyPr/>
                    <a:lstStyle/>
                    <a:p>
                      <a:pPr algn="ctr"/>
                      <a:r>
                        <a:rPr lang="de-DE" sz="1400" b="1" dirty="0">
                          <a:solidFill>
                            <a:schemeClr val="tx1"/>
                          </a:solidFill>
                          <a:latin typeface="BundesSans Office Regular"/>
                          <a:cs typeface="Arial" panose="020B0604020202020204" pitchFamily="34" charset="0"/>
                        </a:rPr>
                        <a:t>Research, Training </a:t>
                      </a:r>
                      <a:r>
                        <a:rPr lang="de-DE" sz="1400" b="1" dirty="0" err="1">
                          <a:solidFill>
                            <a:schemeClr val="tx1"/>
                          </a:solidFill>
                          <a:latin typeface="BundesSans Office Regular"/>
                          <a:cs typeface="Arial" panose="020B0604020202020204" pitchFamily="34" charset="0"/>
                        </a:rPr>
                        <a:t>and</a:t>
                      </a:r>
                      <a:r>
                        <a:rPr lang="de-DE" sz="1400" b="1" dirty="0">
                          <a:solidFill>
                            <a:schemeClr val="tx1"/>
                          </a:solidFill>
                          <a:latin typeface="BundesSans Office Regular"/>
                          <a:cs typeface="Arial" panose="020B0604020202020204" pitchFamily="34" charset="0"/>
                        </a:rPr>
                        <a:t> Networking</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rgbClr val="B0D10E"/>
                    </a:solidFill>
                  </a:tcPr>
                </a:tc>
                <a:tc>
                  <a:txBody>
                    <a:bodyPr/>
                    <a:lstStyle/>
                    <a:p>
                      <a:pPr algn="ctr"/>
                      <a:r>
                        <a:rPr lang="de-DE" sz="1400" b="1" dirty="0">
                          <a:solidFill>
                            <a:schemeClr val="tx1"/>
                          </a:solidFill>
                          <a:latin typeface="BundesSans Office Regular"/>
                          <a:cs typeface="Arial" panose="020B0604020202020204" pitchFamily="34" charset="0"/>
                        </a:rPr>
                        <a:t>Management and </a:t>
                      </a:r>
                      <a:r>
                        <a:rPr lang="de-DE" sz="1400" b="1" dirty="0" err="1">
                          <a:solidFill>
                            <a:schemeClr val="tx1"/>
                          </a:solidFill>
                          <a:latin typeface="BundesSans Office Regular"/>
                          <a:cs typeface="Arial" panose="020B0604020202020204" pitchFamily="34" charset="0"/>
                        </a:rPr>
                        <a:t>indirect</a:t>
                      </a:r>
                      <a:r>
                        <a:rPr lang="de-DE" sz="1400" b="1" dirty="0">
                          <a:solidFill>
                            <a:schemeClr val="tx1"/>
                          </a:solidFill>
                          <a:latin typeface="BundesSans Office Regular"/>
                          <a:cs typeface="Arial" panose="020B0604020202020204" pitchFamily="34" charset="0"/>
                        </a:rPr>
                        <a:t> </a:t>
                      </a:r>
                      <a:r>
                        <a:rPr lang="de-DE" sz="1400" b="1" dirty="0" err="1">
                          <a:solidFill>
                            <a:schemeClr val="tx1"/>
                          </a:solidFill>
                          <a:latin typeface="BundesSans Office Regular"/>
                          <a:cs typeface="Arial" panose="020B0604020202020204" pitchFamily="34" charset="0"/>
                        </a:rPr>
                        <a:t>contributions</a:t>
                      </a:r>
                      <a:endParaRPr lang="de-DE" sz="1400" b="1" dirty="0">
                        <a:solidFill>
                          <a:schemeClr val="tx1"/>
                        </a:solidFill>
                        <a:latin typeface="BundesSans Office Regular"/>
                        <a:cs typeface="Arial" panose="020B0604020202020204" pitchFamily="34" charset="0"/>
                      </a:endParaRPr>
                    </a:p>
                  </a:txBody>
                  <a:tcPr anchor="ctr">
                    <a:lnL w="3810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solidFill>
                      <a:srgbClr val="B0D10E"/>
                    </a:solidFill>
                  </a:tcPr>
                </a:tc>
                <a:extLst>
                  <a:ext uri="{0D108BD9-81ED-4DB2-BD59-A6C34878D82A}">
                    <a16:rowId xmlns:a16="http://schemas.microsoft.com/office/drawing/2014/main" val="10001"/>
                  </a:ext>
                </a:extLst>
              </a:tr>
              <a:tr h="707729">
                <a:tc>
                  <a:txBody>
                    <a:bodyPr/>
                    <a:lstStyle/>
                    <a:p>
                      <a:pPr algn="ctr"/>
                      <a:r>
                        <a:rPr lang="de-DE" sz="1400" b="1" dirty="0">
                          <a:solidFill>
                            <a:schemeClr val="tx1"/>
                          </a:solidFill>
                          <a:latin typeface="BundesSans Office Regular"/>
                          <a:cs typeface="Arial" panose="020B0604020202020204" pitchFamily="34" charset="0"/>
                        </a:rPr>
                        <a:t>5080 €*</a:t>
                      </a:r>
                    </a:p>
                  </a:txBody>
                  <a:tcPr anchor="ct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B0D10E"/>
                    </a:solidFill>
                  </a:tcPr>
                </a:tc>
                <a:tc>
                  <a:txBody>
                    <a:bodyPr/>
                    <a:lstStyle/>
                    <a:p>
                      <a:pPr algn="ctr"/>
                      <a:r>
                        <a:rPr lang="de-DE" sz="1400" b="1" dirty="0">
                          <a:solidFill>
                            <a:schemeClr val="tx1"/>
                          </a:solidFill>
                          <a:latin typeface="BundesSans Office Regular"/>
                          <a:cs typeface="Arial" panose="020B0604020202020204" pitchFamily="34" charset="0"/>
                        </a:rPr>
                        <a:t>600 €</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B0D10E"/>
                    </a:solidFill>
                  </a:tcPr>
                </a:tc>
                <a:tc>
                  <a:txBody>
                    <a:bodyPr/>
                    <a:lstStyle/>
                    <a:p>
                      <a:pPr algn="ctr"/>
                      <a:r>
                        <a:rPr lang="de-DE" sz="1400" b="1" dirty="0">
                          <a:solidFill>
                            <a:schemeClr val="tx1"/>
                          </a:solidFill>
                          <a:latin typeface="BundesSans Office Regular"/>
                          <a:cs typeface="Arial" panose="020B0604020202020204" pitchFamily="34" charset="0"/>
                        </a:rPr>
                        <a:t>660 €</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B0D10E"/>
                    </a:solidFill>
                  </a:tcPr>
                </a:tc>
                <a:tc>
                  <a:txBody>
                    <a:bodyPr/>
                    <a:lstStyle/>
                    <a:p>
                      <a:pPr algn="ctr"/>
                      <a:r>
                        <a:rPr lang="de-DE" sz="1400" b="1" dirty="0">
                          <a:solidFill>
                            <a:schemeClr val="tx1"/>
                          </a:solidFill>
                          <a:latin typeface="BundesSans Office Regular"/>
                          <a:cs typeface="Arial" panose="020B0604020202020204" pitchFamily="34" charset="0"/>
                        </a:rPr>
                        <a:t>5680 € x % </a:t>
                      </a:r>
                      <a:r>
                        <a:rPr lang="de-DE" sz="1400" b="1" dirty="0" err="1">
                          <a:solidFill>
                            <a:schemeClr val="tx1"/>
                          </a:solidFill>
                          <a:latin typeface="BundesSans Office Regular"/>
                          <a:cs typeface="Arial" panose="020B0604020202020204" pitchFamily="34" charset="0"/>
                        </a:rPr>
                        <a:t>covered</a:t>
                      </a:r>
                      <a:r>
                        <a:rPr lang="de-DE" sz="1400" b="1" dirty="0">
                          <a:solidFill>
                            <a:schemeClr val="tx1"/>
                          </a:solidFill>
                          <a:latin typeface="BundesSans Office Regular"/>
                          <a:cs typeface="Arial" panose="020B0604020202020204" pitchFamily="34" charset="0"/>
                        </a:rPr>
                        <a:t> </a:t>
                      </a:r>
                      <a:r>
                        <a:rPr lang="de-DE" sz="1400" b="1" dirty="0" err="1">
                          <a:solidFill>
                            <a:schemeClr val="tx1"/>
                          </a:solidFill>
                          <a:latin typeface="BundesSans Office Regular"/>
                          <a:cs typeface="Arial" panose="020B0604020202020204" pitchFamily="34" charset="0"/>
                        </a:rPr>
                        <a:t>by</a:t>
                      </a:r>
                      <a:r>
                        <a:rPr lang="de-DE" sz="1400" b="1" dirty="0">
                          <a:solidFill>
                            <a:schemeClr val="tx1"/>
                          </a:solidFill>
                          <a:latin typeface="BundesSans Office Regular"/>
                          <a:cs typeface="Arial" panose="020B0604020202020204" pitchFamily="34" charset="0"/>
                        </a:rPr>
                        <a:t> </a:t>
                      </a:r>
                      <a:r>
                        <a:rPr lang="de-DE" sz="1400" b="1" dirty="0" err="1">
                          <a:solidFill>
                            <a:schemeClr val="tx1"/>
                          </a:solidFill>
                          <a:latin typeface="BundesSans Office Regular"/>
                          <a:cs typeface="Arial" panose="020B0604020202020204" pitchFamily="34" charset="0"/>
                        </a:rPr>
                        <a:t>the</a:t>
                      </a:r>
                      <a:r>
                        <a:rPr lang="de-DE" sz="1400" b="1" dirty="0">
                          <a:solidFill>
                            <a:schemeClr val="tx1"/>
                          </a:solidFill>
                          <a:latin typeface="BundesSans Office Regular"/>
                          <a:cs typeface="Arial" panose="020B0604020202020204" pitchFamily="34" charset="0"/>
                        </a:rPr>
                        <a:t> </a:t>
                      </a:r>
                      <a:r>
                        <a:rPr lang="de-DE" sz="1400" b="1" dirty="0" err="1">
                          <a:solidFill>
                            <a:schemeClr val="tx1"/>
                          </a:solidFill>
                          <a:latin typeface="BundesSans Office Regular"/>
                          <a:cs typeface="Arial" panose="020B0604020202020204" pitchFamily="34" charset="0"/>
                        </a:rPr>
                        <a:t>beneficiary</a:t>
                      </a:r>
                      <a:endParaRPr lang="de-DE" sz="1400" b="1" dirty="0">
                        <a:solidFill>
                          <a:schemeClr val="tx1"/>
                        </a:solidFill>
                        <a:latin typeface="BundesSans Office Regular"/>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B0D10E"/>
                    </a:solidFill>
                  </a:tcPr>
                </a:tc>
                <a:tc>
                  <a:txBody>
                    <a:bodyPr/>
                    <a:lstStyle/>
                    <a:p>
                      <a:pPr algn="ctr"/>
                      <a:r>
                        <a:rPr lang="de-DE" sz="1400" b="1" dirty="0">
                          <a:solidFill>
                            <a:schemeClr val="tx1"/>
                          </a:solidFill>
                          <a:latin typeface="BundesSans Office Regular"/>
                          <a:cs typeface="Arial" panose="020B0604020202020204" pitchFamily="34" charset="0"/>
                        </a:rPr>
                        <a:t>1000 €</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B0D10E"/>
                    </a:solidFill>
                  </a:tcPr>
                </a:tc>
                <a:tc>
                  <a:txBody>
                    <a:bodyPr/>
                    <a:lstStyle/>
                    <a:p>
                      <a:pPr algn="ctr"/>
                      <a:r>
                        <a:rPr lang="de-DE" sz="1400" b="1" dirty="0">
                          <a:solidFill>
                            <a:schemeClr val="tx1"/>
                          </a:solidFill>
                          <a:latin typeface="BundesSans Office Regular"/>
                          <a:cs typeface="Arial" panose="020B0604020202020204" pitchFamily="34" charset="0"/>
                        </a:rPr>
                        <a:t>650 €</a:t>
                      </a:r>
                    </a:p>
                  </a:txBody>
                  <a:tcPr anchor="ct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solidFill>
                      <a:srgbClr val="B0D10E"/>
                    </a:solidFill>
                  </a:tcPr>
                </a:tc>
                <a:extLst>
                  <a:ext uri="{0D108BD9-81ED-4DB2-BD59-A6C34878D82A}">
                    <a16:rowId xmlns:a16="http://schemas.microsoft.com/office/drawing/2014/main" val="10002"/>
                  </a:ext>
                </a:extLst>
              </a:tr>
            </a:tbl>
          </a:graphicData>
        </a:graphic>
      </p:graphicFrame>
      <p:sp>
        <p:nvSpPr>
          <p:cNvPr id="4" name="Textfeld 3">
            <a:extLst>
              <a:ext uri="{FF2B5EF4-FFF2-40B4-BE49-F238E27FC236}">
                <a16:creationId xmlns:a16="http://schemas.microsoft.com/office/drawing/2014/main" id="{71643AB6-7B0B-4C9C-805A-101F64701C2C}"/>
              </a:ext>
            </a:extLst>
          </p:cNvPr>
          <p:cNvSpPr txBox="1"/>
          <p:nvPr/>
        </p:nvSpPr>
        <p:spPr>
          <a:xfrm>
            <a:off x="749351" y="6169250"/>
            <a:ext cx="896157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dirty="0">
                <a:ln>
                  <a:noFill/>
                </a:ln>
                <a:solidFill>
                  <a:srgbClr val="4D4D4D"/>
                </a:solidFill>
                <a:effectLst/>
                <a:uLnTx/>
                <a:uFillTx/>
                <a:latin typeface="BundesSans Office Regular"/>
                <a:ea typeface="+mn-ea"/>
                <a:cs typeface="+mn-cs"/>
              </a:rPr>
              <a:t>Family </a:t>
            </a:r>
            <a:r>
              <a:rPr kumimoji="0" lang="de-DE" sz="1400" b="0" i="0" u="none" strike="noStrike" kern="1200" cap="none" spc="0" normalizeH="0" baseline="0" noProof="0" dirty="0" err="1">
                <a:ln>
                  <a:noFill/>
                </a:ln>
                <a:solidFill>
                  <a:srgbClr val="4D4D4D"/>
                </a:solidFill>
                <a:effectLst/>
                <a:uLnTx/>
                <a:uFillTx/>
                <a:latin typeface="BundesSans Office Regular"/>
                <a:ea typeface="+mn-ea"/>
                <a:cs typeface="+mn-cs"/>
              </a:rPr>
              <a:t>Allowance</a:t>
            </a:r>
            <a:r>
              <a:rPr kumimoji="0" lang="de-DE" sz="1400" b="0" i="0" u="none" strike="noStrike" kern="1200" cap="none" spc="0" normalizeH="0" baseline="0" noProof="0" dirty="0">
                <a:ln>
                  <a:noFill/>
                </a:ln>
                <a:solidFill>
                  <a:srgbClr val="4D4D4D"/>
                </a:solidFill>
                <a:effectLst/>
                <a:uLnTx/>
                <a:uFillTx/>
                <a:latin typeface="BundesSans Office Regular"/>
                <a:ea typeface="+mn-ea"/>
                <a:cs typeface="+mn-cs"/>
              </a:rPr>
              <a:t>: </a:t>
            </a:r>
            <a:r>
              <a:rPr kumimoji="0" lang="de-DE" sz="1400" b="0" i="0" u="none" strike="noStrike" kern="1200" cap="none" spc="0" normalizeH="0" baseline="0" noProof="0" dirty="0" err="1">
                <a:ln>
                  <a:noFill/>
                </a:ln>
                <a:solidFill>
                  <a:srgbClr val="4D4D4D"/>
                </a:solidFill>
                <a:effectLst/>
                <a:uLnTx/>
                <a:uFillTx/>
                <a:latin typeface="BundesSans Office Regular"/>
                <a:ea typeface="+mn-ea"/>
                <a:cs typeface="+mn-cs"/>
              </a:rPr>
              <a:t>can</a:t>
            </a:r>
            <a:r>
              <a:rPr kumimoji="0" lang="de-DE" sz="1400" b="0" i="0" u="none" strike="noStrike" kern="1200" cap="none" spc="0" normalizeH="0" baseline="0" noProof="0" dirty="0">
                <a:ln>
                  <a:noFill/>
                </a:ln>
                <a:solidFill>
                  <a:srgbClr val="4D4D4D"/>
                </a:solidFill>
                <a:effectLst/>
                <a:uLnTx/>
                <a:uFillTx/>
                <a:latin typeface="BundesSans Office Regular"/>
                <a:ea typeface="+mn-ea"/>
                <a:cs typeface="+mn-cs"/>
              </a:rPr>
              <a:t> </a:t>
            </a:r>
            <a:r>
              <a:rPr kumimoji="0" lang="de-DE" sz="1400" b="0" i="0" u="none" strike="noStrike" kern="1200" cap="none" spc="0" normalizeH="0" baseline="0" noProof="0" dirty="0" err="1">
                <a:ln>
                  <a:noFill/>
                </a:ln>
                <a:solidFill>
                  <a:srgbClr val="4D4D4D"/>
                </a:solidFill>
                <a:effectLst/>
                <a:uLnTx/>
                <a:uFillTx/>
                <a:latin typeface="BundesSans Office Regular"/>
                <a:ea typeface="+mn-ea"/>
                <a:cs typeface="+mn-cs"/>
              </a:rPr>
              <a:t>be</a:t>
            </a:r>
            <a:r>
              <a:rPr kumimoji="0" lang="de-DE" sz="1400" b="0" i="0" u="none" strike="noStrike" kern="1200" cap="none" spc="0" normalizeH="0" baseline="0" noProof="0" dirty="0">
                <a:ln>
                  <a:noFill/>
                </a:ln>
                <a:solidFill>
                  <a:srgbClr val="4D4D4D"/>
                </a:solidFill>
                <a:effectLst/>
                <a:uLnTx/>
                <a:uFillTx/>
                <a:latin typeface="BundesSans Office Regular"/>
                <a:ea typeface="+mn-ea"/>
                <a:cs typeface="+mn-cs"/>
              </a:rPr>
              <a:t> </a:t>
            </a:r>
            <a:r>
              <a:rPr kumimoji="0" lang="de-DE" sz="1400" b="0" i="0" u="none" strike="noStrike" kern="1200" cap="none" spc="0" normalizeH="0" baseline="0" noProof="0" dirty="0" err="1">
                <a:ln>
                  <a:noFill/>
                </a:ln>
                <a:solidFill>
                  <a:srgbClr val="4D4D4D"/>
                </a:solidFill>
                <a:effectLst/>
                <a:uLnTx/>
                <a:uFillTx/>
                <a:latin typeface="BundesSans Office Regular"/>
                <a:ea typeface="+mn-ea"/>
                <a:cs typeface="+mn-cs"/>
              </a:rPr>
              <a:t>adapted</a:t>
            </a:r>
            <a:r>
              <a:rPr kumimoji="0" lang="de-DE" sz="1400" b="0" i="0" u="none" strike="noStrike" kern="1200" cap="none" spc="0" normalizeH="0" baseline="0" noProof="0" dirty="0">
                <a:ln>
                  <a:noFill/>
                </a:ln>
                <a:solidFill>
                  <a:srgbClr val="4D4D4D"/>
                </a:solidFill>
                <a:effectLst/>
                <a:uLnTx/>
                <a:uFillTx/>
                <a:latin typeface="BundesSans Office Regular"/>
                <a:ea typeface="+mn-ea"/>
                <a:cs typeface="+mn-cs"/>
              </a:rPr>
              <a:t>, </a:t>
            </a:r>
            <a:r>
              <a:rPr kumimoji="0" lang="de-DE" sz="1400" b="0" i="0" u="none" strike="noStrike" kern="1200" cap="none" spc="0" normalizeH="0" baseline="0" noProof="0" dirty="0" err="1">
                <a:ln>
                  <a:noFill/>
                </a:ln>
                <a:solidFill>
                  <a:srgbClr val="4D4D4D"/>
                </a:solidFill>
                <a:effectLst/>
                <a:uLnTx/>
                <a:uFillTx/>
                <a:latin typeface="BundesSans Office Regular"/>
                <a:ea typeface="+mn-ea"/>
                <a:cs typeface="+mn-cs"/>
              </a:rPr>
              <a:t>if</a:t>
            </a:r>
            <a:r>
              <a:rPr kumimoji="0" lang="de-DE" sz="1400" b="0" i="0" u="none" strike="noStrike" kern="1200" cap="none" spc="0" normalizeH="0" baseline="0" noProof="0" dirty="0">
                <a:ln>
                  <a:noFill/>
                </a:ln>
                <a:solidFill>
                  <a:srgbClr val="4D4D4D"/>
                </a:solidFill>
                <a:effectLst/>
                <a:uLnTx/>
                <a:uFillTx/>
                <a:latin typeface="BundesSans Office Regular"/>
                <a:ea typeface="+mn-ea"/>
                <a:cs typeface="+mn-cs"/>
              </a:rPr>
              <a:t> </a:t>
            </a:r>
            <a:r>
              <a:rPr kumimoji="0" lang="de-DE" sz="1400" b="0" i="0" u="none" strike="noStrike" kern="1200" cap="none" spc="0" normalizeH="0" baseline="0" noProof="0" dirty="0" err="1">
                <a:ln>
                  <a:noFill/>
                </a:ln>
                <a:solidFill>
                  <a:srgbClr val="4D4D4D"/>
                </a:solidFill>
                <a:effectLst/>
                <a:uLnTx/>
                <a:uFillTx/>
                <a:latin typeface="BundesSans Office Regular"/>
                <a:ea typeface="+mn-ea"/>
                <a:cs typeface="+mn-cs"/>
              </a:rPr>
              <a:t>the</a:t>
            </a:r>
            <a:r>
              <a:rPr kumimoji="0" lang="de-DE" sz="1400" b="0" i="0" u="none" strike="noStrike" kern="1200" cap="none" spc="0" normalizeH="0" baseline="0" noProof="0" dirty="0">
                <a:ln>
                  <a:noFill/>
                </a:ln>
                <a:solidFill>
                  <a:srgbClr val="4D4D4D"/>
                </a:solidFill>
                <a:effectLst/>
                <a:uLnTx/>
                <a:uFillTx/>
                <a:latin typeface="BundesSans Office Regular"/>
                <a:ea typeface="+mn-ea"/>
                <a:cs typeface="+mn-cs"/>
              </a:rPr>
              <a:t> </a:t>
            </a:r>
            <a:r>
              <a:rPr kumimoji="0" lang="de-DE" sz="1400" b="0" i="0" u="none" strike="noStrike" kern="1200" cap="none" spc="0" normalizeH="0" baseline="0" noProof="0" dirty="0" err="1">
                <a:ln>
                  <a:noFill/>
                </a:ln>
                <a:solidFill>
                  <a:srgbClr val="4D4D4D"/>
                </a:solidFill>
                <a:effectLst/>
                <a:uLnTx/>
                <a:uFillTx/>
                <a:latin typeface="BundesSans Office Regular"/>
                <a:ea typeface="+mn-ea"/>
                <a:cs typeface="+mn-cs"/>
              </a:rPr>
              <a:t>researcher</a:t>
            </a:r>
            <a:r>
              <a:rPr kumimoji="0" lang="de-DE" sz="1400" b="0" i="0" u="none" strike="noStrike" kern="1200" cap="none" spc="0" normalizeH="0" baseline="0" noProof="0" dirty="0">
                <a:ln>
                  <a:noFill/>
                </a:ln>
                <a:solidFill>
                  <a:srgbClr val="4D4D4D"/>
                </a:solidFill>
                <a:effectLst/>
                <a:uLnTx/>
                <a:uFillTx/>
                <a:latin typeface="BundesSans Office Regular"/>
                <a:ea typeface="+mn-ea"/>
                <a:cs typeface="+mn-cs"/>
              </a:rPr>
              <a:t> </a:t>
            </a:r>
            <a:r>
              <a:rPr kumimoji="0" lang="de-DE" sz="1400" b="0" i="0" u="none" strike="noStrike" kern="1200" cap="none" spc="0" normalizeH="0" baseline="0" noProof="0" dirty="0" err="1">
                <a:ln>
                  <a:noFill/>
                </a:ln>
                <a:solidFill>
                  <a:srgbClr val="4D4D4D"/>
                </a:solidFill>
                <a:effectLst/>
                <a:uLnTx/>
                <a:uFillTx/>
                <a:latin typeface="BundesSans Office Regular"/>
                <a:ea typeface="+mn-ea"/>
                <a:cs typeface="+mn-cs"/>
              </a:rPr>
              <a:t>acquires</a:t>
            </a:r>
            <a:r>
              <a:rPr kumimoji="0" lang="de-DE" sz="1400" b="0" i="0" u="none" strike="noStrike" kern="1200" cap="none" spc="0" normalizeH="0" baseline="0" noProof="0" dirty="0">
                <a:ln>
                  <a:noFill/>
                </a:ln>
                <a:solidFill>
                  <a:srgbClr val="4D4D4D"/>
                </a:solidFill>
                <a:effectLst/>
                <a:uLnTx/>
                <a:uFillTx/>
                <a:latin typeface="BundesSans Office Regular"/>
                <a:ea typeface="+mn-ea"/>
                <a:cs typeface="+mn-cs"/>
              </a:rPr>
              <a:t> </a:t>
            </a:r>
            <a:r>
              <a:rPr kumimoji="0" lang="de-DE" sz="1400" b="0" i="0" u="none" strike="noStrike" kern="1200" cap="none" spc="0" normalizeH="0" baseline="0" noProof="0" dirty="0" err="1">
                <a:ln>
                  <a:noFill/>
                </a:ln>
                <a:solidFill>
                  <a:srgbClr val="4D4D4D"/>
                </a:solidFill>
                <a:effectLst/>
                <a:uLnTx/>
                <a:uFillTx/>
                <a:latin typeface="BundesSans Office Regular"/>
                <a:ea typeface="+mn-ea"/>
                <a:cs typeface="+mn-cs"/>
              </a:rPr>
              <a:t>family</a:t>
            </a:r>
            <a:r>
              <a:rPr kumimoji="0" lang="de-DE" sz="1400" b="0" i="0" u="none" strike="noStrike" kern="1200" cap="none" spc="0" normalizeH="0" baseline="0" noProof="0" dirty="0">
                <a:ln>
                  <a:noFill/>
                </a:ln>
                <a:solidFill>
                  <a:srgbClr val="4D4D4D"/>
                </a:solidFill>
                <a:effectLst/>
                <a:uLnTx/>
                <a:uFillTx/>
                <a:latin typeface="BundesSans Office Regular"/>
                <a:ea typeface="+mn-ea"/>
                <a:cs typeface="+mn-cs"/>
              </a:rPr>
              <a:t> </a:t>
            </a:r>
            <a:r>
              <a:rPr kumimoji="0" lang="de-DE" sz="1400" b="0" i="0" u="none" strike="noStrike" kern="1200" cap="none" spc="0" normalizeH="0" baseline="0" noProof="0" dirty="0" err="1">
                <a:ln>
                  <a:noFill/>
                </a:ln>
                <a:solidFill>
                  <a:srgbClr val="4D4D4D"/>
                </a:solidFill>
                <a:effectLst/>
                <a:uLnTx/>
                <a:uFillTx/>
                <a:latin typeface="BundesSans Office Regular"/>
                <a:ea typeface="+mn-ea"/>
                <a:cs typeface="+mn-cs"/>
              </a:rPr>
              <a:t>obligations</a:t>
            </a:r>
            <a:r>
              <a:rPr kumimoji="0" lang="de-DE" sz="1400" b="0" i="0" u="none" strike="noStrike" kern="1200" cap="none" spc="0" normalizeH="0" baseline="0" noProof="0" dirty="0">
                <a:ln>
                  <a:noFill/>
                </a:ln>
                <a:solidFill>
                  <a:srgbClr val="4D4D4D"/>
                </a:solidFill>
                <a:effectLst/>
                <a:uLnTx/>
                <a:uFillTx/>
                <a:latin typeface="BundesSans Office Regular"/>
                <a:ea typeface="+mn-ea"/>
                <a:cs typeface="+mn-cs"/>
              </a:rPr>
              <a:t> </a:t>
            </a:r>
            <a:r>
              <a:rPr kumimoji="0" lang="de-DE" sz="1400" b="0" i="0" u="none" strike="noStrike" kern="1200" cap="none" spc="0" normalizeH="0" baseline="0" noProof="0" dirty="0" err="1">
                <a:ln>
                  <a:noFill/>
                </a:ln>
                <a:solidFill>
                  <a:srgbClr val="4D4D4D"/>
                </a:solidFill>
                <a:effectLst/>
                <a:uLnTx/>
                <a:uFillTx/>
                <a:latin typeface="BundesSans Office Regular"/>
                <a:ea typeface="+mn-ea"/>
                <a:cs typeface="+mn-cs"/>
              </a:rPr>
              <a:t>during</a:t>
            </a:r>
            <a:r>
              <a:rPr kumimoji="0" lang="de-DE" sz="1400" b="0" i="0" u="none" strike="noStrike" kern="1200" cap="none" spc="0" normalizeH="0" baseline="0" noProof="0" dirty="0">
                <a:ln>
                  <a:noFill/>
                </a:ln>
                <a:solidFill>
                  <a:srgbClr val="4D4D4D"/>
                </a:solidFill>
                <a:effectLst/>
                <a:uLnTx/>
                <a:uFillTx/>
                <a:latin typeface="BundesSans Office Regular"/>
                <a:ea typeface="+mn-ea"/>
                <a:cs typeface="+mn-cs"/>
              </a:rPr>
              <a:t> </a:t>
            </a:r>
            <a:r>
              <a:rPr kumimoji="0" lang="de-DE" sz="1400" b="0" i="0" u="none" strike="noStrike" kern="1200" cap="none" spc="0" normalizeH="0" baseline="0" noProof="0" dirty="0" err="1">
                <a:ln>
                  <a:noFill/>
                </a:ln>
                <a:solidFill>
                  <a:srgbClr val="4D4D4D"/>
                </a:solidFill>
                <a:effectLst/>
                <a:uLnTx/>
                <a:uFillTx/>
                <a:latin typeface="BundesSans Office Regular"/>
                <a:ea typeface="+mn-ea"/>
                <a:cs typeface="+mn-cs"/>
              </a:rPr>
              <a:t>the</a:t>
            </a:r>
            <a:r>
              <a:rPr kumimoji="0" lang="de-DE" sz="1400" b="0" i="0" u="none" strike="noStrike" kern="1200" cap="none" spc="0" normalizeH="0" baseline="0" noProof="0" dirty="0">
                <a:ln>
                  <a:noFill/>
                </a:ln>
                <a:solidFill>
                  <a:srgbClr val="4D4D4D"/>
                </a:solidFill>
                <a:effectLst/>
                <a:uLnTx/>
                <a:uFillTx/>
                <a:latin typeface="BundesSans Office Regular"/>
                <a:ea typeface="+mn-ea"/>
                <a:cs typeface="+mn-cs"/>
              </a:rPr>
              <a:t> </a:t>
            </a:r>
            <a:r>
              <a:rPr kumimoji="0" lang="de-DE" sz="1400" b="0" i="0" u="none" strike="noStrike" kern="1200" cap="none" spc="0" normalizeH="0" baseline="0" noProof="0" dirty="0" err="1">
                <a:ln>
                  <a:noFill/>
                </a:ln>
                <a:solidFill>
                  <a:srgbClr val="4D4D4D"/>
                </a:solidFill>
                <a:effectLst/>
                <a:uLnTx/>
                <a:uFillTx/>
                <a:latin typeface="BundesSans Office Regular"/>
                <a:ea typeface="+mn-ea"/>
                <a:cs typeface="+mn-cs"/>
              </a:rPr>
              <a:t>action</a:t>
            </a:r>
            <a:r>
              <a:rPr kumimoji="0" lang="de-DE" sz="1400" b="0" i="0" u="none" strike="noStrike" kern="1200" cap="none" spc="0" normalizeH="0" baseline="0" noProof="0" dirty="0">
                <a:ln>
                  <a:noFill/>
                </a:ln>
                <a:solidFill>
                  <a:srgbClr val="4D4D4D"/>
                </a:solidFill>
                <a:effectLst/>
                <a:uLnTx/>
                <a:uFillTx/>
                <a:latin typeface="BundesSans Office Regular"/>
                <a:ea typeface="+mn-ea"/>
                <a:cs typeface="+mn-cs"/>
              </a:rPr>
              <a:t> </a:t>
            </a:r>
            <a:r>
              <a:rPr kumimoji="0" lang="de-DE" sz="1400" b="0" i="0" u="none" strike="noStrike" kern="1200" cap="none" spc="0" normalizeH="0" baseline="0" noProof="0" dirty="0" err="1">
                <a:ln>
                  <a:noFill/>
                </a:ln>
                <a:solidFill>
                  <a:srgbClr val="4D4D4D"/>
                </a:solidFill>
                <a:effectLst/>
                <a:uLnTx/>
                <a:uFillTx/>
                <a:latin typeface="BundesSans Office Regular"/>
                <a:ea typeface="+mn-ea"/>
                <a:cs typeface="+mn-cs"/>
              </a:rPr>
              <a:t>duration</a:t>
            </a:r>
            <a:r>
              <a:rPr kumimoji="0" lang="de-DE" sz="1400" b="0" i="0" u="none" strike="noStrike" kern="1200" cap="none" spc="0" normalizeH="0" baseline="0" noProof="0" dirty="0">
                <a:ln>
                  <a:noFill/>
                </a:ln>
                <a:solidFill>
                  <a:srgbClr val="4D4D4D"/>
                </a:solidFill>
                <a:effectLst/>
                <a:uLnTx/>
                <a:uFillTx/>
                <a:latin typeface="Arial"/>
                <a:ea typeface="+mn-ea"/>
                <a:cs typeface="+mn-cs"/>
              </a:rPr>
              <a:t>.</a:t>
            </a:r>
            <a:endParaRPr kumimoji="0" lang="de-DE" sz="1800" b="0" i="0" u="none" strike="noStrike" kern="1200" cap="none" spc="0" normalizeH="0" baseline="0" noProof="0" dirty="0">
              <a:ln>
                <a:noFill/>
              </a:ln>
              <a:solidFill>
                <a:srgbClr val="4D4D4D"/>
              </a:solidFill>
              <a:effectLst/>
              <a:uLnTx/>
              <a:uFillTx/>
              <a:latin typeface="Arial"/>
              <a:ea typeface="+mn-ea"/>
              <a:cs typeface="+mn-cs"/>
            </a:endParaRPr>
          </a:p>
        </p:txBody>
      </p:sp>
      <p:sp>
        <p:nvSpPr>
          <p:cNvPr id="5" name="Rechteck 4">
            <a:extLst>
              <a:ext uri="{FF2B5EF4-FFF2-40B4-BE49-F238E27FC236}">
                <a16:creationId xmlns:a16="http://schemas.microsoft.com/office/drawing/2014/main" id="{7288082C-C9A8-44D5-B759-9E80ADC587C8}"/>
              </a:ext>
            </a:extLst>
          </p:cNvPr>
          <p:cNvSpPr/>
          <p:nvPr/>
        </p:nvSpPr>
        <p:spPr>
          <a:xfrm>
            <a:off x="838200" y="1412076"/>
            <a:ext cx="6096001" cy="2062103"/>
          </a:xfrm>
          <a:prstGeom prst="rect">
            <a:avLst/>
          </a:prstGeom>
        </p:spPr>
        <p:txBody>
          <a:bodyPr>
            <a:spAutoFit/>
          </a:bodyPr>
          <a:lstStyle/>
          <a:p>
            <a:pPr marL="360000" marR="0" lvl="0" indent="-360000" algn="l" defTabSz="914400" rtl="0" eaLnBrk="1" fontAlgn="base" latinLnBrk="0" hangingPunct="1">
              <a:lnSpc>
                <a:spcPct val="150000"/>
              </a:lnSpc>
              <a:spcBef>
                <a:spcPts val="1200"/>
              </a:spcBef>
              <a:spcAft>
                <a:spcPts val="0"/>
              </a:spcAft>
              <a:buClr>
                <a:srgbClr val="931680"/>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4D4D4D"/>
                </a:solidFill>
                <a:effectLst/>
                <a:uLnTx/>
                <a:uFillTx/>
                <a:latin typeface="Arial"/>
                <a:ea typeface="+mn-ea"/>
                <a:cs typeface="+mn-cs"/>
              </a:rPr>
              <a:t>Only unit costs</a:t>
            </a:r>
          </a:p>
          <a:p>
            <a:pPr marL="360000" marR="0" lvl="0" indent="-360000" algn="l" defTabSz="914400" rtl="0" eaLnBrk="1" fontAlgn="base" latinLnBrk="0" hangingPunct="1">
              <a:lnSpc>
                <a:spcPct val="150000"/>
              </a:lnSpc>
              <a:spcBef>
                <a:spcPts val="1200"/>
              </a:spcBef>
              <a:spcAft>
                <a:spcPts val="0"/>
              </a:spcAft>
              <a:buClr>
                <a:srgbClr val="931680"/>
              </a:buClr>
              <a:buSzTx/>
              <a:buFont typeface="Arial" panose="020B0604020202020204" pitchFamily="34" charset="0"/>
              <a:buChar char="●"/>
              <a:tabLst/>
              <a:defRPr/>
            </a:pPr>
            <a:r>
              <a:rPr kumimoji="0" lang="en-GB" altLang="de-DE" sz="1800" b="0" i="0" u="none" strike="noStrike" kern="1200" cap="none" spc="0" normalizeH="0" baseline="0" noProof="0" dirty="0">
                <a:ln>
                  <a:noFill/>
                </a:ln>
                <a:solidFill>
                  <a:srgbClr val="4D4D4D"/>
                </a:solidFill>
                <a:effectLst/>
                <a:uLnTx/>
                <a:uFillTx/>
                <a:latin typeface="Arial"/>
                <a:ea typeface="+mn-ea"/>
                <a:cs typeface="+mn-cs"/>
              </a:rPr>
              <a:t>Living Allowance is multiplied by correction coefficient of the host country</a:t>
            </a:r>
            <a:r>
              <a:rPr kumimoji="0" lang="de-DE" altLang="de-DE" sz="1800" b="0" i="0" u="none" strike="noStrike" kern="1200" cap="none" spc="0" normalizeH="0" baseline="0" noProof="0" dirty="0">
                <a:ln>
                  <a:noFill/>
                </a:ln>
                <a:solidFill>
                  <a:srgbClr val="4D4D4D"/>
                </a:solidFill>
                <a:effectLst/>
                <a:uLnTx/>
                <a:uFillTx/>
                <a:latin typeface="Arial"/>
                <a:ea typeface="+mn-ea"/>
                <a:cs typeface="+mn-cs"/>
              </a:rPr>
              <a:t> (e.g. Georgia 62.2%)</a:t>
            </a:r>
          </a:p>
          <a:p>
            <a:pPr marL="360000" marR="0" lvl="0" indent="-360000" algn="l" defTabSz="914400" rtl="0" eaLnBrk="1" fontAlgn="base" latinLnBrk="0" hangingPunct="1">
              <a:lnSpc>
                <a:spcPct val="150000"/>
              </a:lnSpc>
              <a:spcBef>
                <a:spcPts val="1200"/>
              </a:spcBef>
              <a:spcAft>
                <a:spcPts val="0"/>
              </a:spcAft>
              <a:buClr>
                <a:srgbClr val="931680"/>
              </a:buClr>
              <a:buSzTx/>
              <a:buFont typeface="Arial" panose="020B0604020202020204" pitchFamily="34" charset="0"/>
              <a:buChar char="●"/>
              <a:tabLst/>
              <a:defRPr/>
            </a:pPr>
            <a:r>
              <a:rPr kumimoji="0" lang="en-GB" altLang="de-DE" sz="1800" b="0" i="0" u="none" strike="noStrike" kern="1200" cap="none" spc="0" normalizeH="0" baseline="0" noProof="0" dirty="0">
                <a:ln>
                  <a:noFill/>
                </a:ln>
                <a:solidFill>
                  <a:srgbClr val="4D4D4D"/>
                </a:solidFill>
                <a:effectLst/>
                <a:uLnTx/>
                <a:uFillTx/>
                <a:latin typeface="Arial"/>
                <a:ea typeface="+mn-ea"/>
                <a:cs typeface="+mn-cs"/>
              </a:rPr>
              <a:t>Allowances are employer‘s gross amount</a:t>
            </a:r>
          </a:p>
        </p:txBody>
      </p:sp>
    </p:spTree>
    <p:extLst>
      <p:ext uri="{BB962C8B-B14F-4D97-AF65-F5344CB8AC3E}">
        <p14:creationId xmlns:p14="http://schemas.microsoft.com/office/powerpoint/2010/main" val="13388129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a:t>Application</a:t>
            </a:r>
            <a:r>
              <a:rPr lang="de-DE" dirty="0"/>
              <a:t> </a:t>
            </a:r>
            <a:r>
              <a:rPr lang="de-DE" dirty="0" err="1"/>
              <a:t>and</a:t>
            </a:r>
            <a:r>
              <a:rPr lang="de-DE" dirty="0"/>
              <a:t> Submission</a:t>
            </a:r>
          </a:p>
        </p:txBody>
      </p:sp>
      <p:sp>
        <p:nvSpPr>
          <p:cNvPr id="3" name="Inhaltsplatzhalter 2"/>
          <p:cNvSpPr>
            <a:spLocks noGrp="1"/>
          </p:cNvSpPr>
          <p:nvPr>
            <p:ph idx="4294967295"/>
          </p:nvPr>
        </p:nvSpPr>
        <p:spPr>
          <a:xfrm>
            <a:off x="838200" y="1592580"/>
            <a:ext cx="10496550" cy="4138613"/>
          </a:xfrm>
        </p:spPr>
        <p:txBody>
          <a:bodyPr/>
          <a:lstStyle/>
          <a:p>
            <a:pPr marL="360000" lvl="0" indent="-360000" fontAlgn="base">
              <a:lnSpc>
                <a:spcPct val="150000"/>
              </a:lnSpc>
              <a:spcBef>
                <a:spcPts val="1200"/>
              </a:spcBef>
              <a:spcAft>
                <a:spcPts val="0"/>
              </a:spcAft>
              <a:buClr>
                <a:srgbClr val="931680"/>
              </a:buClr>
              <a:buFont typeface="Arial" panose="020B0604020202020204" pitchFamily="34" charset="0"/>
              <a:buChar char="●"/>
            </a:pPr>
            <a:r>
              <a:rPr lang="en-GB" altLang="de-DE" sz="2000" dirty="0">
                <a:solidFill>
                  <a:srgbClr val="4D4D4D"/>
                </a:solidFill>
              </a:rPr>
              <a:t>Call for applications once a year, dates can be found in the respective work programme</a:t>
            </a:r>
          </a:p>
          <a:p>
            <a:pPr marL="360000" indent="-360000" fontAlgn="base">
              <a:lnSpc>
                <a:spcPct val="150000"/>
              </a:lnSpc>
              <a:spcBef>
                <a:spcPts val="1200"/>
              </a:spcBef>
              <a:spcAft>
                <a:spcPts val="0"/>
              </a:spcAft>
              <a:buClr>
                <a:schemeClr val="accent2"/>
              </a:buClr>
              <a:buFont typeface="Arial" panose="020B0604020202020204" pitchFamily="34" charset="0"/>
              <a:buChar char="●"/>
            </a:pPr>
            <a:r>
              <a:rPr lang="de-DE" sz="2000" dirty="0" err="1"/>
              <a:t>Proposals</a:t>
            </a:r>
            <a:r>
              <a:rPr lang="de-DE" sz="2000" dirty="0"/>
              <a:t> </a:t>
            </a:r>
            <a:r>
              <a:rPr lang="en-IE" sz="2000" dirty="0"/>
              <a:t>submitted to the previous call of MSCA Postdoctoral Fellowships under Horizon Europe and having received a score of less than 70% should not be resubmitted the following year</a:t>
            </a:r>
            <a:endParaRPr lang="de-DE" sz="2000" dirty="0"/>
          </a:p>
          <a:p>
            <a:pPr marL="360000" indent="-360000" fontAlgn="base">
              <a:lnSpc>
                <a:spcPct val="150000"/>
              </a:lnSpc>
              <a:spcBef>
                <a:spcPts val="1200"/>
              </a:spcBef>
              <a:spcAft>
                <a:spcPts val="0"/>
              </a:spcAft>
              <a:buClr>
                <a:schemeClr val="accent2"/>
              </a:buClr>
              <a:buFont typeface="Arial" panose="020B0604020202020204" pitchFamily="34" charset="0"/>
              <a:buChar char="●"/>
            </a:pPr>
            <a:r>
              <a:rPr lang="de-DE" sz="2000" dirty="0"/>
              <a:t>The Research Executive Agency </a:t>
            </a:r>
            <a:r>
              <a:rPr lang="de-DE" sz="2000" dirty="0" err="1"/>
              <a:t>prefers</a:t>
            </a:r>
            <a:r>
              <a:rPr lang="de-DE" sz="2000" dirty="0"/>
              <a:t> </a:t>
            </a:r>
            <a:r>
              <a:rPr lang="de-DE" sz="2000" dirty="0" err="1"/>
              <a:t>the</a:t>
            </a:r>
            <a:r>
              <a:rPr lang="de-DE" sz="2000" dirty="0"/>
              <a:t> host </a:t>
            </a:r>
            <a:r>
              <a:rPr lang="de-DE" sz="2000" dirty="0" err="1"/>
              <a:t>organisation</a:t>
            </a:r>
            <a:r>
              <a:rPr lang="de-DE" sz="2000" dirty="0"/>
              <a:t> </a:t>
            </a:r>
            <a:r>
              <a:rPr lang="de-DE" sz="2000" dirty="0" err="1"/>
              <a:t>to</a:t>
            </a:r>
            <a:r>
              <a:rPr lang="de-DE" sz="2000" dirty="0"/>
              <a:t> </a:t>
            </a:r>
            <a:r>
              <a:rPr lang="de-DE" sz="2000" dirty="0" err="1"/>
              <a:t>submit</a:t>
            </a:r>
            <a:r>
              <a:rPr lang="de-DE" sz="2000" dirty="0"/>
              <a:t> </a:t>
            </a:r>
            <a:r>
              <a:rPr lang="de-DE" sz="2000" dirty="0" err="1"/>
              <a:t>the</a:t>
            </a:r>
            <a:r>
              <a:rPr lang="de-DE" sz="2000" dirty="0"/>
              <a:t> </a:t>
            </a:r>
            <a:r>
              <a:rPr lang="de-DE" sz="2000" dirty="0" err="1"/>
              <a:t>proposal</a:t>
            </a:r>
            <a:endParaRPr lang="de-DE" sz="2000" dirty="0"/>
          </a:p>
          <a:p>
            <a:pPr marL="360000" indent="-360000" fontAlgn="base">
              <a:lnSpc>
                <a:spcPct val="150000"/>
              </a:lnSpc>
              <a:spcBef>
                <a:spcPts val="1200"/>
              </a:spcBef>
              <a:spcAft>
                <a:spcPts val="0"/>
              </a:spcAft>
              <a:buClr>
                <a:schemeClr val="accent2"/>
              </a:buClr>
              <a:buFont typeface="Arial" panose="020B0604020202020204" pitchFamily="34" charset="0"/>
              <a:buChar char="●"/>
            </a:pPr>
            <a:r>
              <a:rPr lang="de-DE" sz="2000" dirty="0"/>
              <a:t>The host </a:t>
            </a:r>
            <a:r>
              <a:rPr lang="de-DE" sz="2000" dirty="0" err="1"/>
              <a:t>organisation</a:t>
            </a:r>
            <a:r>
              <a:rPr lang="de-DE" sz="2000" dirty="0"/>
              <a:t> will </a:t>
            </a:r>
            <a:r>
              <a:rPr lang="de-DE" sz="2000" dirty="0" err="1"/>
              <a:t>sign</a:t>
            </a:r>
            <a:r>
              <a:rPr lang="de-DE" sz="2000" dirty="0"/>
              <a:t> </a:t>
            </a:r>
            <a:r>
              <a:rPr lang="de-DE" sz="2000" dirty="0" err="1"/>
              <a:t>the</a:t>
            </a:r>
            <a:r>
              <a:rPr lang="de-DE" sz="2000" dirty="0"/>
              <a:t> Grant Agreement and </a:t>
            </a:r>
            <a:r>
              <a:rPr lang="de-DE" sz="2000" dirty="0" err="1"/>
              <a:t>the</a:t>
            </a:r>
            <a:r>
              <a:rPr lang="de-DE" sz="2000" dirty="0"/>
              <a:t> </a:t>
            </a:r>
            <a:r>
              <a:rPr lang="de-DE" sz="2000" dirty="0" err="1"/>
              <a:t>fellow</a:t>
            </a:r>
            <a:r>
              <a:rPr lang="de-DE" sz="2000" dirty="0"/>
              <a:t> will </a:t>
            </a:r>
            <a:r>
              <a:rPr lang="de-DE" sz="2000" dirty="0" err="1"/>
              <a:t>be</a:t>
            </a:r>
            <a:r>
              <a:rPr lang="de-DE" sz="2000" dirty="0"/>
              <a:t> </a:t>
            </a:r>
            <a:r>
              <a:rPr lang="de-DE" sz="2000" dirty="0" err="1"/>
              <a:t>employed</a:t>
            </a:r>
            <a:r>
              <a:rPr lang="de-DE" sz="2000" dirty="0"/>
              <a:t> </a:t>
            </a:r>
            <a:r>
              <a:rPr lang="de-DE" sz="2000" dirty="0" err="1"/>
              <a:t>with</a:t>
            </a:r>
            <a:r>
              <a:rPr lang="de-DE" sz="2000" dirty="0"/>
              <a:t> a </a:t>
            </a:r>
            <a:r>
              <a:rPr lang="de-DE" sz="2000" dirty="0" err="1"/>
              <a:t>working</a:t>
            </a:r>
            <a:r>
              <a:rPr lang="de-DE" sz="2000" dirty="0"/>
              <a:t> </a:t>
            </a:r>
            <a:r>
              <a:rPr lang="de-DE" sz="2000" dirty="0" err="1"/>
              <a:t>contract</a:t>
            </a:r>
            <a:r>
              <a:rPr lang="de-DE" sz="2000" dirty="0"/>
              <a:t> (social </a:t>
            </a:r>
            <a:r>
              <a:rPr lang="de-DE" sz="2000" dirty="0" err="1"/>
              <a:t>security</a:t>
            </a:r>
            <a:r>
              <a:rPr lang="de-DE" sz="2000" dirty="0"/>
              <a:t>) </a:t>
            </a:r>
            <a:r>
              <a:rPr lang="de-DE" sz="2000" dirty="0" err="1"/>
              <a:t>by</a:t>
            </a:r>
            <a:r>
              <a:rPr lang="de-DE" sz="2000" dirty="0"/>
              <a:t> </a:t>
            </a:r>
            <a:r>
              <a:rPr lang="de-DE" sz="2000" dirty="0" err="1"/>
              <a:t>the</a:t>
            </a:r>
            <a:r>
              <a:rPr lang="de-DE" sz="2000" dirty="0"/>
              <a:t> host </a:t>
            </a:r>
            <a:r>
              <a:rPr lang="de-DE" sz="2000" dirty="0" err="1"/>
              <a:t>organisation</a:t>
            </a:r>
            <a:endParaRPr lang="de-DE" sz="2000" dirty="0"/>
          </a:p>
          <a:p>
            <a:pPr marL="360000" indent="-360000" fontAlgn="base">
              <a:lnSpc>
                <a:spcPct val="150000"/>
              </a:lnSpc>
              <a:spcBef>
                <a:spcPts val="1200"/>
              </a:spcBef>
              <a:spcAft>
                <a:spcPts val="0"/>
              </a:spcAft>
              <a:buClr>
                <a:schemeClr val="accent2"/>
              </a:buClr>
              <a:buFont typeface="Arial" panose="020B0604020202020204" pitchFamily="34" charset="0"/>
              <a:buChar char="●"/>
            </a:pPr>
            <a:r>
              <a:rPr lang="en-US" sz="2000" dirty="0"/>
              <a:t>Proposals are submitted in a single stage and evaluated in one step</a:t>
            </a:r>
          </a:p>
          <a:p>
            <a:pPr marL="360000" indent="-360000" fontAlgn="base">
              <a:lnSpc>
                <a:spcPct val="150000"/>
              </a:lnSpc>
              <a:spcBef>
                <a:spcPts val="1200"/>
              </a:spcBef>
              <a:spcAft>
                <a:spcPts val="0"/>
              </a:spcAft>
              <a:buClr>
                <a:schemeClr val="accent2"/>
              </a:buClr>
              <a:buFont typeface="Arial" panose="020B0604020202020204" pitchFamily="34" charset="0"/>
              <a:buChar char="●"/>
            </a:pPr>
            <a:endParaRPr lang="de-DE" sz="2000" dirty="0"/>
          </a:p>
          <a:p>
            <a:endParaRPr lang="de-DE" dirty="0"/>
          </a:p>
        </p:txBody>
      </p:sp>
    </p:spTree>
    <p:extLst>
      <p:ext uri="{BB962C8B-B14F-4D97-AF65-F5344CB8AC3E}">
        <p14:creationId xmlns:p14="http://schemas.microsoft.com/office/powerpoint/2010/main" val="21652795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Submission and Time Frame</a:t>
            </a:r>
          </a:p>
        </p:txBody>
      </p:sp>
      <p:sp>
        <p:nvSpPr>
          <p:cNvPr id="3" name="Inhaltsplatzhalter 2"/>
          <p:cNvSpPr>
            <a:spLocks noGrp="1"/>
          </p:cNvSpPr>
          <p:nvPr>
            <p:ph idx="4294967295"/>
          </p:nvPr>
        </p:nvSpPr>
        <p:spPr>
          <a:xfrm>
            <a:off x="838200" y="1068164"/>
            <a:ext cx="10496550" cy="4430142"/>
          </a:xfrm>
        </p:spPr>
        <p:txBody>
          <a:bodyPr/>
          <a:lstStyle/>
          <a:p>
            <a:endParaRPr lang="de-DE" dirty="0"/>
          </a:p>
          <a:p>
            <a:pPr marL="360000" indent="-360000" fontAlgn="base">
              <a:lnSpc>
                <a:spcPct val="150000"/>
              </a:lnSpc>
              <a:spcBef>
                <a:spcPts val="1200"/>
              </a:spcBef>
              <a:spcAft>
                <a:spcPts val="0"/>
              </a:spcAft>
              <a:buClr>
                <a:schemeClr val="accent2"/>
              </a:buClr>
              <a:buFont typeface="Arial" panose="020B0604020202020204" pitchFamily="34" charset="0"/>
              <a:buChar char="●"/>
            </a:pPr>
            <a:r>
              <a:rPr lang="en-GB" sz="2000" dirty="0"/>
              <a:t>Evaluation: max. 5 months </a:t>
            </a:r>
          </a:p>
          <a:p>
            <a:pPr marL="360000" indent="-360000" fontAlgn="base">
              <a:lnSpc>
                <a:spcPct val="150000"/>
              </a:lnSpc>
              <a:spcBef>
                <a:spcPts val="1200"/>
              </a:spcBef>
              <a:spcAft>
                <a:spcPts val="0"/>
              </a:spcAft>
              <a:buClr>
                <a:schemeClr val="accent2"/>
              </a:buClr>
              <a:buFont typeface="Arial" panose="020B0604020202020204" pitchFamily="34" charset="0"/>
              <a:buChar char="●"/>
            </a:pPr>
            <a:r>
              <a:rPr lang="en-GB" sz="2000" dirty="0"/>
              <a:t>Grant Preparation: max. 3 months to sign the grant agreement</a:t>
            </a:r>
          </a:p>
          <a:p>
            <a:pPr marL="0" indent="0" fontAlgn="base">
              <a:lnSpc>
                <a:spcPct val="150000"/>
              </a:lnSpc>
              <a:spcBef>
                <a:spcPts val="1200"/>
              </a:spcBef>
              <a:spcAft>
                <a:spcPts val="0"/>
              </a:spcAft>
              <a:buClr>
                <a:schemeClr val="accent2"/>
              </a:buClr>
              <a:buNone/>
            </a:pPr>
            <a:r>
              <a:rPr lang="en-GB" sz="2000" b="1" dirty="0">
                <a:solidFill>
                  <a:schemeClr val="tx2"/>
                </a:solidFill>
              </a:rPr>
              <a:t>Earliest possible starting date: </a:t>
            </a:r>
            <a:r>
              <a:rPr lang="en-GB" sz="2000" dirty="0"/>
              <a:t>beginning of the following month after signing the grant agreement</a:t>
            </a:r>
          </a:p>
          <a:p>
            <a:pPr marL="0" indent="0" fontAlgn="base">
              <a:lnSpc>
                <a:spcPct val="150000"/>
              </a:lnSpc>
              <a:spcBef>
                <a:spcPts val="1200"/>
              </a:spcBef>
              <a:spcAft>
                <a:spcPts val="0"/>
              </a:spcAft>
              <a:buClr>
                <a:schemeClr val="accent2"/>
              </a:buClr>
              <a:buNone/>
            </a:pPr>
            <a:r>
              <a:rPr lang="en-GB" sz="2000" b="1" dirty="0">
                <a:solidFill>
                  <a:schemeClr val="tx2"/>
                </a:solidFill>
              </a:rPr>
              <a:t>Latest possible starting date: </a:t>
            </a:r>
            <a:r>
              <a:rPr lang="en-GB" sz="2000" dirty="0"/>
              <a:t>12 months after signing the grant agreement (exceptions are possible)</a:t>
            </a:r>
          </a:p>
          <a:p>
            <a:endParaRPr lang="de-DE" dirty="0"/>
          </a:p>
        </p:txBody>
      </p:sp>
    </p:spTree>
    <p:extLst>
      <p:ext uri="{BB962C8B-B14F-4D97-AF65-F5344CB8AC3E}">
        <p14:creationId xmlns:p14="http://schemas.microsoft.com/office/powerpoint/2010/main" val="41269188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en-US" altLang="de-DE" dirty="0"/>
              <a:t>Postdoctoral Fellowships </a:t>
            </a:r>
            <a:r>
              <a:rPr lang="de-DE" altLang="de-DE" dirty="0"/>
              <a:t>Call 2023</a:t>
            </a:r>
            <a:endParaRPr lang="de-DE" dirty="0"/>
          </a:p>
        </p:txBody>
      </p:sp>
      <p:sp>
        <p:nvSpPr>
          <p:cNvPr id="3" name="Textplatzhalter 2"/>
          <p:cNvSpPr>
            <a:spLocks noGrp="1"/>
          </p:cNvSpPr>
          <p:nvPr>
            <p:ph idx="4294967295"/>
          </p:nvPr>
        </p:nvSpPr>
        <p:spPr>
          <a:xfrm>
            <a:off x="838200" y="1068164"/>
            <a:ext cx="10180320" cy="5056632"/>
          </a:xfrm>
        </p:spPr>
        <p:txBody>
          <a:bodyPr/>
          <a:lstStyle/>
          <a:p>
            <a:endParaRPr lang="de-DE" dirty="0"/>
          </a:p>
          <a:p>
            <a:endParaRPr lang="de-DE" dirty="0"/>
          </a:p>
          <a:p>
            <a:endParaRPr lang="de-DE" dirty="0"/>
          </a:p>
          <a:p>
            <a:endParaRPr lang="de-DE" dirty="0"/>
          </a:p>
          <a:p>
            <a:pPr marL="0" indent="0">
              <a:buNone/>
            </a:pPr>
            <a:endParaRPr lang="de-DE" dirty="0"/>
          </a:p>
          <a:p>
            <a:pPr marL="360000" indent="-360000" fontAlgn="base">
              <a:lnSpc>
                <a:spcPct val="150000"/>
              </a:lnSpc>
              <a:spcBef>
                <a:spcPts val="1200"/>
              </a:spcBef>
              <a:spcAft>
                <a:spcPts val="0"/>
              </a:spcAft>
              <a:buClr>
                <a:schemeClr val="accent2"/>
              </a:buClr>
              <a:buFont typeface="Arial" panose="020B0604020202020204" pitchFamily="34" charset="0"/>
              <a:buChar char="●"/>
            </a:pPr>
            <a:r>
              <a:rPr lang="en-GB" sz="2000" dirty="0"/>
              <a:t>Call 2021: </a:t>
            </a:r>
            <a:r>
              <a:rPr lang="en-GB" sz="2000" b="1" dirty="0">
                <a:solidFill>
                  <a:srgbClr val="024B9C"/>
                </a:solidFill>
              </a:rPr>
              <a:t>8,356</a:t>
            </a:r>
            <a:r>
              <a:rPr lang="en-GB" sz="2000" dirty="0"/>
              <a:t> applications, </a:t>
            </a:r>
            <a:r>
              <a:rPr lang="en-GB" sz="2000" b="1" dirty="0">
                <a:solidFill>
                  <a:srgbClr val="024B9C"/>
                </a:solidFill>
              </a:rPr>
              <a:t>1,156</a:t>
            </a:r>
            <a:r>
              <a:rPr lang="en-GB" sz="2000" dirty="0"/>
              <a:t> projects funded, budget: </a:t>
            </a:r>
            <a:r>
              <a:rPr lang="en-GB" sz="2000" b="1" dirty="0">
                <a:solidFill>
                  <a:srgbClr val="024B9C"/>
                </a:solidFill>
              </a:rPr>
              <a:t>242</a:t>
            </a:r>
            <a:r>
              <a:rPr lang="en-GB" sz="2000" dirty="0"/>
              <a:t> Mio € </a:t>
            </a:r>
          </a:p>
          <a:p>
            <a:pPr marL="360000" indent="-360000" fontAlgn="base">
              <a:lnSpc>
                <a:spcPct val="150000"/>
              </a:lnSpc>
              <a:spcBef>
                <a:spcPts val="1200"/>
              </a:spcBef>
              <a:spcAft>
                <a:spcPts val="0"/>
              </a:spcAft>
              <a:buClr>
                <a:schemeClr val="accent2"/>
              </a:buClr>
              <a:buFont typeface="Arial" panose="020B0604020202020204" pitchFamily="34" charset="0"/>
              <a:buChar char="●"/>
            </a:pPr>
            <a:r>
              <a:rPr lang="en-GB" sz="2000" dirty="0"/>
              <a:t>Success rate: </a:t>
            </a:r>
            <a:r>
              <a:rPr lang="en-GB" sz="2000" b="1" dirty="0">
                <a:solidFill>
                  <a:srgbClr val="024B9C"/>
                </a:solidFill>
              </a:rPr>
              <a:t>13.8</a:t>
            </a:r>
            <a:r>
              <a:rPr lang="en-GB" sz="2000" dirty="0"/>
              <a:t> %</a:t>
            </a:r>
          </a:p>
        </p:txBody>
      </p:sp>
      <p:graphicFrame>
        <p:nvGraphicFramePr>
          <p:cNvPr id="4" name="Tabelle 3"/>
          <p:cNvGraphicFramePr>
            <a:graphicFrameLocks noGrp="1"/>
          </p:cNvGraphicFramePr>
          <p:nvPr/>
        </p:nvGraphicFramePr>
        <p:xfrm>
          <a:off x="838200" y="1860488"/>
          <a:ext cx="7711440" cy="2199046"/>
        </p:xfrm>
        <a:graphic>
          <a:graphicData uri="http://schemas.openxmlformats.org/drawingml/2006/table">
            <a:tbl>
              <a:tblPr firstRow="1" bandRow="1">
                <a:tableStyleId>{5C22544A-7EE6-4342-B048-85BDC9FD1C3A}</a:tableStyleId>
              </a:tblPr>
              <a:tblGrid>
                <a:gridCol w="2570480">
                  <a:extLst>
                    <a:ext uri="{9D8B030D-6E8A-4147-A177-3AD203B41FA5}">
                      <a16:colId xmlns:a16="http://schemas.microsoft.com/office/drawing/2014/main" val="20000"/>
                    </a:ext>
                  </a:extLst>
                </a:gridCol>
                <a:gridCol w="2570480">
                  <a:extLst>
                    <a:ext uri="{9D8B030D-6E8A-4147-A177-3AD203B41FA5}">
                      <a16:colId xmlns:a16="http://schemas.microsoft.com/office/drawing/2014/main" val="20001"/>
                    </a:ext>
                  </a:extLst>
                </a:gridCol>
                <a:gridCol w="2570480">
                  <a:extLst>
                    <a:ext uri="{9D8B030D-6E8A-4147-A177-3AD203B41FA5}">
                      <a16:colId xmlns:a16="http://schemas.microsoft.com/office/drawing/2014/main" val="20002"/>
                    </a:ext>
                  </a:extLst>
                </a:gridCol>
              </a:tblGrid>
              <a:tr h="1260519">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de-DE" sz="2000" b="1" dirty="0">
                          <a:latin typeface="BundesSans Office Regular"/>
                        </a:rPr>
                        <a:t>Open</a:t>
                      </a:r>
                    </a:p>
                  </a:txBody>
                  <a:tcPr marL="87103" marR="87103" marT="43552" marB="43552" anchor="ctr">
                    <a:lnR w="28575" cap="flat" cmpd="sng" algn="ctr">
                      <a:solidFill>
                        <a:schemeClr val="bg1"/>
                      </a:solidFill>
                      <a:prstDash val="solid"/>
                      <a:round/>
                      <a:headEnd type="none" w="med" len="med"/>
                      <a:tailEnd type="none" w="med" len="med"/>
                    </a:lnR>
                    <a:solidFill>
                      <a:schemeClr val="accent2"/>
                    </a:solidFill>
                  </a:tcPr>
                </a:tc>
                <a:tc>
                  <a:txBody>
                    <a:bodyPr/>
                    <a:lstStyle/>
                    <a:p>
                      <a:pPr algn="ctr"/>
                      <a:r>
                        <a:rPr lang="de-DE" sz="2000" b="0" dirty="0">
                          <a:ln>
                            <a:solidFill>
                              <a:schemeClr val="bg1"/>
                            </a:solidFill>
                          </a:ln>
                          <a:latin typeface="BundesSans Office Regular"/>
                        </a:rPr>
                        <a:t>Budget</a:t>
                      </a:r>
                    </a:p>
                  </a:txBody>
                  <a:tcPr marL="87103" marR="87103" marT="43552" marB="4355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de-DE" sz="2000" b="0" dirty="0">
                          <a:ln>
                            <a:solidFill>
                              <a:schemeClr val="bg1"/>
                            </a:solidFill>
                          </a:ln>
                          <a:latin typeface="BundesSans Office Regular"/>
                        </a:rPr>
                        <a:t>Deadline</a:t>
                      </a:r>
                    </a:p>
                  </a:txBody>
                  <a:tcPr marL="87103" marR="87103" marT="43552" marB="43552" anchor="ctr">
                    <a:lnL w="28575" cap="flat" cmpd="sng" algn="ctr">
                      <a:solidFill>
                        <a:schemeClr val="bg1"/>
                      </a:solidFill>
                      <a:prstDash val="solid"/>
                      <a:round/>
                      <a:headEnd type="none" w="med" len="med"/>
                      <a:tailEnd type="none" w="med" len="med"/>
                    </a:lnL>
                    <a:lnB w="28575" cap="flat" cmpd="sng" algn="ctr">
                      <a:solidFill>
                        <a:schemeClr val="bg1"/>
                      </a:solidFill>
                      <a:prstDash val="solid"/>
                      <a:round/>
                      <a:headEnd type="none" w="med" len="med"/>
                      <a:tailEnd type="none" w="med" len="med"/>
                    </a:lnB>
                    <a:solidFill>
                      <a:schemeClr val="accent2"/>
                    </a:solidFill>
                  </a:tcPr>
                </a:tc>
                <a:extLst>
                  <a:ext uri="{0D108BD9-81ED-4DB2-BD59-A6C34878D82A}">
                    <a16:rowId xmlns:a16="http://schemas.microsoft.com/office/drawing/2014/main" val="10000"/>
                  </a:ext>
                </a:extLst>
              </a:tr>
              <a:tr h="938527">
                <a:tc>
                  <a:txBody>
                    <a:bodyPr/>
                    <a:lstStyle/>
                    <a:p>
                      <a:pPr algn="ctr"/>
                      <a:r>
                        <a:rPr lang="de-DE" sz="2000" b="1" dirty="0">
                          <a:solidFill>
                            <a:schemeClr val="tx1"/>
                          </a:solidFill>
                          <a:latin typeface="BundesSans Office Regular"/>
                        </a:rPr>
                        <a:t>12. April 2023</a:t>
                      </a:r>
                    </a:p>
                  </a:txBody>
                  <a:tcPr marL="87103" marR="87103" marT="43552" marB="43552" anchor="ctr">
                    <a:lnR w="28575" cap="flat" cmpd="sng" algn="ctr">
                      <a:solidFill>
                        <a:schemeClr val="bg1"/>
                      </a:solidFill>
                      <a:prstDash val="solid"/>
                      <a:round/>
                      <a:headEnd type="none" w="med" len="med"/>
                      <a:tailEnd type="none" w="med" len="med"/>
                    </a:lnR>
                    <a:solidFill>
                      <a:srgbClr val="B0D10E"/>
                    </a:solidFill>
                  </a:tcPr>
                </a:tc>
                <a:tc>
                  <a:txBody>
                    <a:bodyPr/>
                    <a:lstStyle/>
                    <a:p>
                      <a:pPr algn="ctr"/>
                      <a:r>
                        <a:rPr lang="de-DE" sz="2000" b="1" baseline="0" dirty="0">
                          <a:solidFill>
                            <a:schemeClr val="tx1"/>
                          </a:solidFill>
                          <a:latin typeface="BundesSans Office Regular"/>
                        </a:rPr>
                        <a:t>260.47 Mio. €</a:t>
                      </a:r>
                      <a:endParaRPr lang="de-DE" sz="2000" b="1" dirty="0">
                        <a:solidFill>
                          <a:schemeClr val="tx1"/>
                        </a:solidFill>
                        <a:latin typeface="BundesSans Office Regular"/>
                      </a:endParaRPr>
                    </a:p>
                  </a:txBody>
                  <a:tcPr marL="87103" marR="87103" marT="43552" marB="4355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rgbClr val="B0D10E"/>
                    </a:solidFill>
                  </a:tcPr>
                </a:tc>
                <a:tc>
                  <a:txBody>
                    <a:bodyPr/>
                    <a:lstStyle/>
                    <a:p>
                      <a:pPr algn="ctr"/>
                      <a:r>
                        <a:rPr lang="de-DE" sz="2000" b="1" dirty="0">
                          <a:solidFill>
                            <a:schemeClr val="tx1"/>
                          </a:solidFill>
                          <a:latin typeface="BundesSans Office Regular"/>
                        </a:rPr>
                        <a:t>13. September 2023</a:t>
                      </a:r>
                    </a:p>
                  </a:txBody>
                  <a:tcPr marL="87103" marR="87103" marT="43552" marB="43552" anchor="ctr">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solidFill>
                      <a:srgbClr val="B0D10E"/>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4060008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ctrTitle"/>
          </p:nvPr>
        </p:nvSpPr>
        <p:spPr/>
        <p:txBody>
          <a:bodyPr/>
          <a:lstStyle/>
          <a:p>
            <a:r>
              <a:rPr lang="de-DE" dirty="0"/>
              <a:t>MSCA </a:t>
            </a:r>
            <a:r>
              <a:rPr lang="de-DE" dirty="0" err="1"/>
              <a:t>Staff</a:t>
            </a:r>
            <a:r>
              <a:rPr lang="de-DE" dirty="0"/>
              <a:t> </a:t>
            </a:r>
            <a:r>
              <a:rPr lang="de-DE" dirty="0" err="1"/>
              <a:t>Exchanges</a:t>
            </a:r>
            <a:endParaRPr lang="de-DE" dirty="0"/>
          </a:p>
        </p:txBody>
      </p:sp>
      <p:sp>
        <p:nvSpPr>
          <p:cNvPr id="6" name="Inhaltsplatzhalter 5"/>
          <p:cNvSpPr>
            <a:spLocks noGrp="1"/>
          </p:cNvSpPr>
          <p:nvPr>
            <p:ph type="subTitle" idx="1"/>
          </p:nvPr>
        </p:nvSpPr>
        <p:spPr/>
        <p:txBody>
          <a:bodyPr/>
          <a:lstStyle/>
          <a:p>
            <a:r>
              <a:rPr lang="en-GB" dirty="0"/>
              <a:t>Cooperation through staff exchanges</a:t>
            </a:r>
          </a:p>
        </p:txBody>
      </p:sp>
      <p:cxnSp>
        <p:nvCxnSpPr>
          <p:cNvPr id="8" name="Straight Connector 3">
            <a:extLst>
              <a:ext uri="{FF2B5EF4-FFF2-40B4-BE49-F238E27FC236}">
                <a16:creationId xmlns:a16="http://schemas.microsoft.com/office/drawing/2014/main" id="{28DBFC6F-2A09-4EE5-A311-69C5FC9FDD7B}"/>
              </a:ext>
            </a:extLst>
          </p:cNvPr>
          <p:cNvCxnSpPr/>
          <p:nvPr/>
        </p:nvCxnSpPr>
        <p:spPr>
          <a:xfrm>
            <a:off x="1077012" y="1821102"/>
            <a:ext cx="344849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08915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en-US" altLang="de-DE" dirty="0"/>
              <a:t>MSCA Staff Exchanges – Aims and Conditions</a:t>
            </a:r>
            <a:br>
              <a:rPr lang="de-DE" dirty="0"/>
            </a:br>
            <a:endParaRPr lang="de-DE" dirty="0"/>
          </a:p>
        </p:txBody>
      </p:sp>
      <p:sp>
        <p:nvSpPr>
          <p:cNvPr id="2" name="Textplatzhalter 1"/>
          <p:cNvSpPr>
            <a:spLocks noGrp="1"/>
          </p:cNvSpPr>
          <p:nvPr>
            <p:ph idx="4294967295"/>
          </p:nvPr>
        </p:nvSpPr>
        <p:spPr>
          <a:xfrm>
            <a:off x="838200" y="1497932"/>
            <a:ext cx="7974012" cy="3540412"/>
          </a:xfrm>
        </p:spPr>
        <p:txBody>
          <a:bodyPr/>
          <a:lstStyle/>
          <a:p>
            <a:pPr marL="360000" indent="-360000" fontAlgn="base">
              <a:lnSpc>
                <a:spcPct val="150000"/>
              </a:lnSpc>
              <a:spcBef>
                <a:spcPts val="1200"/>
              </a:spcBef>
              <a:spcAft>
                <a:spcPts val="0"/>
              </a:spcAft>
              <a:buClr>
                <a:schemeClr val="accent2"/>
              </a:buClr>
              <a:buFont typeface="Arial" panose="020B0604020202020204" pitchFamily="34" charset="0"/>
              <a:buChar char="●"/>
            </a:pPr>
            <a:r>
              <a:rPr lang="en-GB" altLang="de-DE" sz="2000" dirty="0"/>
              <a:t>Funding of </a:t>
            </a:r>
            <a:r>
              <a:rPr lang="en-GB" altLang="de-DE" sz="2000" b="1" dirty="0">
                <a:solidFill>
                  <a:schemeClr val="tx2"/>
                </a:solidFill>
              </a:rPr>
              <a:t>international</a:t>
            </a:r>
            <a:r>
              <a:rPr lang="en-GB" altLang="de-DE" sz="2000" dirty="0"/>
              <a:t> and </a:t>
            </a:r>
            <a:r>
              <a:rPr lang="en-GB" altLang="de-DE" sz="2000" b="1" dirty="0" err="1">
                <a:solidFill>
                  <a:schemeClr val="tx2"/>
                </a:solidFill>
              </a:rPr>
              <a:t>intersectoral</a:t>
            </a:r>
            <a:r>
              <a:rPr lang="en-GB" altLang="de-DE" sz="2000" dirty="0"/>
              <a:t> (academic – non-academic) cooperation</a:t>
            </a:r>
          </a:p>
          <a:p>
            <a:pPr marL="360000" indent="-360000" fontAlgn="base">
              <a:lnSpc>
                <a:spcPct val="150000"/>
              </a:lnSpc>
              <a:spcBef>
                <a:spcPts val="1200"/>
              </a:spcBef>
              <a:spcAft>
                <a:spcPts val="0"/>
              </a:spcAft>
              <a:buClr>
                <a:schemeClr val="accent2"/>
              </a:buClr>
              <a:buFont typeface="Arial" panose="020B0604020202020204" pitchFamily="34" charset="0"/>
              <a:buChar char="●"/>
            </a:pPr>
            <a:r>
              <a:rPr lang="en-GB" altLang="de-DE" sz="2000" b="1" dirty="0">
                <a:solidFill>
                  <a:schemeClr val="tx2"/>
                </a:solidFill>
              </a:rPr>
              <a:t>Knowledge transfer</a:t>
            </a:r>
            <a:r>
              <a:rPr lang="en-GB" altLang="de-DE" sz="2000" dirty="0">
                <a:solidFill>
                  <a:schemeClr val="tx2"/>
                </a:solidFill>
              </a:rPr>
              <a:t> </a:t>
            </a:r>
            <a:r>
              <a:rPr lang="en-GB" altLang="de-DE" sz="2000" dirty="0"/>
              <a:t>from research to market (and vice versa)</a:t>
            </a:r>
          </a:p>
          <a:p>
            <a:pPr marL="360000" indent="-360000" fontAlgn="base">
              <a:lnSpc>
                <a:spcPct val="150000"/>
              </a:lnSpc>
              <a:spcBef>
                <a:spcPts val="1200"/>
              </a:spcBef>
              <a:spcAft>
                <a:spcPts val="0"/>
              </a:spcAft>
              <a:buClr>
                <a:schemeClr val="accent2"/>
              </a:buClr>
              <a:buFont typeface="Arial" panose="020B0604020202020204" pitchFamily="34" charset="0"/>
              <a:buChar char="●"/>
            </a:pPr>
            <a:r>
              <a:rPr lang="en-GB" altLang="de-DE" sz="2000" dirty="0"/>
              <a:t>Common </a:t>
            </a:r>
            <a:r>
              <a:rPr lang="en-GB" altLang="de-DE" sz="2000" b="1" dirty="0">
                <a:solidFill>
                  <a:schemeClr val="tx2"/>
                </a:solidFill>
              </a:rPr>
              <a:t>research and innovation culture</a:t>
            </a:r>
            <a:r>
              <a:rPr lang="en-GB" altLang="de-DE" sz="2000" dirty="0">
                <a:solidFill>
                  <a:schemeClr val="tx2"/>
                </a:solidFill>
              </a:rPr>
              <a:t>	</a:t>
            </a:r>
          </a:p>
          <a:p>
            <a:pPr marL="360000" indent="-360000" fontAlgn="base">
              <a:lnSpc>
                <a:spcPct val="150000"/>
              </a:lnSpc>
              <a:spcBef>
                <a:spcPts val="1200"/>
              </a:spcBef>
              <a:spcAft>
                <a:spcPts val="0"/>
              </a:spcAft>
              <a:buClr>
                <a:schemeClr val="accent2"/>
              </a:buClr>
              <a:buFont typeface="Arial" panose="020B0604020202020204" pitchFamily="34" charset="0"/>
              <a:buChar char="●"/>
            </a:pPr>
            <a:r>
              <a:rPr lang="en-GB" altLang="de-DE" sz="2000" dirty="0"/>
              <a:t>At least </a:t>
            </a:r>
            <a:r>
              <a:rPr lang="en-GB" altLang="de-DE" sz="2000" b="1" dirty="0">
                <a:solidFill>
                  <a:schemeClr val="tx2"/>
                </a:solidFill>
              </a:rPr>
              <a:t>3 institutions from 3 different countries</a:t>
            </a:r>
            <a:r>
              <a:rPr lang="en-GB" altLang="de-DE" sz="2000" dirty="0"/>
              <a:t>, at least two of them from MS/AS</a:t>
            </a:r>
          </a:p>
          <a:p>
            <a:pPr marL="360000" indent="-360000" fontAlgn="base">
              <a:lnSpc>
                <a:spcPct val="150000"/>
              </a:lnSpc>
              <a:spcBef>
                <a:spcPts val="1200"/>
              </a:spcBef>
              <a:spcAft>
                <a:spcPts val="0"/>
              </a:spcAft>
              <a:buClr>
                <a:schemeClr val="accent2"/>
              </a:buClr>
              <a:buFont typeface="Arial" panose="020B0604020202020204" pitchFamily="34" charset="0"/>
              <a:buChar char="●"/>
            </a:pPr>
            <a:r>
              <a:rPr lang="en-GB" altLang="de-DE" sz="2000" dirty="0"/>
              <a:t>If all institutions from the same sector, one should be from a </a:t>
            </a:r>
            <a:r>
              <a:rPr lang="en-GB" altLang="de-DE" sz="2000" b="1" dirty="0">
                <a:solidFill>
                  <a:schemeClr val="tx2"/>
                </a:solidFill>
              </a:rPr>
              <a:t>Third Country (TC)</a:t>
            </a:r>
          </a:p>
        </p:txBody>
      </p:sp>
    </p:spTree>
    <p:extLst>
      <p:ext uri="{BB962C8B-B14F-4D97-AF65-F5344CB8AC3E}">
        <p14:creationId xmlns:p14="http://schemas.microsoft.com/office/powerpoint/2010/main" val="18967161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en-GB" altLang="de-DE" dirty="0"/>
              <a:t>MSCA Staff Exchanges research and innovation projects</a:t>
            </a:r>
            <a:br>
              <a:rPr lang="de-DE" dirty="0"/>
            </a:br>
            <a:endParaRPr lang="de-DE" dirty="0"/>
          </a:p>
        </p:txBody>
      </p:sp>
      <p:sp>
        <p:nvSpPr>
          <p:cNvPr id="3" name="Textplatzhalter 2"/>
          <p:cNvSpPr>
            <a:spLocks noGrp="1"/>
          </p:cNvSpPr>
          <p:nvPr>
            <p:ph idx="4294967295"/>
          </p:nvPr>
        </p:nvSpPr>
        <p:spPr>
          <a:xfrm>
            <a:off x="838200" y="1945481"/>
            <a:ext cx="8461375" cy="2967037"/>
          </a:xfrm>
        </p:spPr>
        <p:txBody>
          <a:bodyPr/>
          <a:lstStyle/>
          <a:p>
            <a:pPr marL="360000" indent="-360000" fontAlgn="base">
              <a:lnSpc>
                <a:spcPct val="150000"/>
              </a:lnSpc>
              <a:spcBef>
                <a:spcPts val="1200"/>
              </a:spcBef>
              <a:spcAft>
                <a:spcPts val="0"/>
              </a:spcAft>
              <a:buClr>
                <a:schemeClr val="accent2"/>
              </a:buClr>
              <a:buFont typeface="Arial" panose="020B0604020202020204" pitchFamily="34" charset="0"/>
              <a:buChar char="●"/>
            </a:pPr>
            <a:r>
              <a:rPr lang="en-GB" altLang="de-DE" sz="2000" b="1" dirty="0">
                <a:solidFill>
                  <a:schemeClr val="tx2"/>
                </a:solidFill>
              </a:rPr>
              <a:t>Secondments</a:t>
            </a:r>
            <a:r>
              <a:rPr lang="en-GB" altLang="de-DE" sz="2000" dirty="0"/>
              <a:t> for researchers (from PhD candidates to postdocs) as well as for administrative, managerial and technical staff supporting R&amp;I activities with mandatory </a:t>
            </a:r>
            <a:r>
              <a:rPr lang="en-GB" altLang="de-DE" sz="2000" b="1" dirty="0">
                <a:solidFill>
                  <a:schemeClr val="tx2"/>
                </a:solidFill>
              </a:rPr>
              <a:t>returning phase</a:t>
            </a:r>
            <a:r>
              <a:rPr lang="en-GB" altLang="de-DE" sz="2000" dirty="0">
                <a:solidFill>
                  <a:schemeClr val="tx2"/>
                </a:solidFill>
              </a:rPr>
              <a:t> </a:t>
            </a:r>
            <a:r>
              <a:rPr lang="en-GB" altLang="de-DE" sz="2000" dirty="0"/>
              <a:t>to sending institutions</a:t>
            </a:r>
          </a:p>
          <a:p>
            <a:pPr marL="360000" indent="-360000" fontAlgn="base">
              <a:lnSpc>
                <a:spcPct val="150000"/>
              </a:lnSpc>
              <a:spcBef>
                <a:spcPts val="1200"/>
              </a:spcBef>
              <a:spcAft>
                <a:spcPts val="0"/>
              </a:spcAft>
              <a:buClr>
                <a:schemeClr val="accent2"/>
              </a:buClr>
              <a:buFont typeface="Arial" panose="020B0604020202020204" pitchFamily="34" charset="0"/>
              <a:buChar char="●"/>
            </a:pPr>
            <a:r>
              <a:rPr lang="en-GB" altLang="de-DE" sz="2000" dirty="0"/>
              <a:t>Creating </a:t>
            </a:r>
            <a:r>
              <a:rPr lang="en-GB" altLang="de-DE" sz="2000" b="1" dirty="0">
                <a:solidFill>
                  <a:schemeClr val="tx2"/>
                </a:solidFill>
              </a:rPr>
              <a:t>complementary competences</a:t>
            </a:r>
            <a:r>
              <a:rPr lang="en-GB" altLang="de-DE" sz="2000" dirty="0">
                <a:solidFill>
                  <a:schemeClr val="tx2"/>
                </a:solidFill>
              </a:rPr>
              <a:t> </a:t>
            </a:r>
            <a:r>
              <a:rPr lang="en-GB" altLang="de-DE" sz="2000" dirty="0"/>
              <a:t>of the participating organisations</a:t>
            </a:r>
          </a:p>
          <a:p>
            <a:pPr marL="360000" indent="-360000" fontAlgn="base">
              <a:lnSpc>
                <a:spcPct val="150000"/>
              </a:lnSpc>
              <a:spcBef>
                <a:spcPts val="1200"/>
              </a:spcBef>
              <a:spcAft>
                <a:spcPts val="0"/>
              </a:spcAft>
              <a:buClr>
                <a:schemeClr val="accent2"/>
              </a:buClr>
              <a:buFont typeface="Arial" panose="020B0604020202020204" pitchFamily="34" charset="0"/>
              <a:buChar char="●"/>
            </a:pPr>
            <a:r>
              <a:rPr lang="en-GB" altLang="de-DE" sz="2000" b="1" dirty="0">
                <a:solidFill>
                  <a:schemeClr val="tx2"/>
                </a:solidFill>
              </a:rPr>
              <a:t>Career development</a:t>
            </a:r>
            <a:r>
              <a:rPr lang="en-GB" altLang="de-DE" sz="2000" dirty="0">
                <a:solidFill>
                  <a:schemeClr val="tx2"/>
                </a:solidFill>
              </a:rPr>
              <a:t> </a:t>
            </a:r>
            <a:r>
              <a:rPr lang="en-GB" altLang="de-DE" sz="2000" dirty="0"/>
              <a:t>of the involved staff</a:t>
            </a:r>
          </a:p>
          <a:p>
            <a:pPr marL="360000" indent="-360000" fontAlgn="base">
              <a:lnSpc>
                <a:spcPct val="150000"/>
              </a:lnSpc>
              <a:spcBef>
                <a:spcPts val="1200"/>
              </a:spcBef>
              <a:spcAft>
                <a:spcPts val="0"/>
              </a:spcAft>
              <a:buClr>
                <a:schemeClr val="accent2"/>
              </a:buClr>
              <a:buFont typeface="Arial" panose="020B0604020202020204" pitchFamily="34" charset="0"/>
              <a:buChar char="●"/>
            </a:pPr>
            <a:r>
              <a:rPr lang="en-GB" altLang="de-DE" sz="2000" b="1" dirty="0">
                <a:solidFill>
                  <a:schemeClr val="tx2"/>
                </a:solidFill>
              </a:rPr>
              <a:t>Networking:</a:t>
            </a:r>
            <a:r>
              <a:rPr lang="en-GB" altLang="de-DE" sz="2000" dirty="0"/>
              <a:t> Workshops, Conferences, ...</a:t>
            </a:r>
          </a:p>
          <a:p>
            <a:pPr marL="360000" indent="-360000" fontAlgn="base">
              <a:lnSpc>
                <a:spcPct val="150000"/>
              </a:lnSpc>
              <a:spcBef>
                <a:spcPts val="1200"/>
              </a:spcBef>
              <a:spcAft>
                <a:spcPts val="0"/>
              </a:spcAft>
              <a:buClr>
                <a:schemeClr val="accent2"/>
              </a:buClr>
              <a:buFont typeface="Arial" panose="020B0604020202020204" pitchFamily="34" charset="0"/>
              <a:buChar char="●"/>
            </a:pPr>
            <a:r>
              <a:rPr lang="en-GB" altLang="de-DE" sz="2000" b="1" dirty="0">
                <a:solidFill>
                  <a:schemeClr val="tx2"/>
                </a:solidFill>
              </a:rPr>
              <a:t>Funding:</a:t>
            </a:r>
            <a:r>
              <a:rPr lang="en-GB" altLang="de-DE" sz="2000" dirty="0"/>
              <a:t> 4 years – max. of 360 PM</a:t>
            </a:r>
          </a:p>
        </p:txBody>
      </p:sp>
    </p:spTree>
    <p:extLst>
      <p:ext uri="{BB962C8B-B14F-4D97-AF65-F5344CB8AC3E}">
        <p14:creationId xmlns:p14="http://schemas.microsoft.com/office/powerpoint/2010/main" val="31155358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MSCA </a:t>
            </a:r>
            <a:r>
              <a:rPr lang="de-DE" dirty="0" err="1"/>
              <a:t>Staff</a:t>
            </a:r>
            <a:r>
              <a:rPr lang="de-DE" dirty="0"/>
              <a:t> </a:t>
            </a:r>
            <a:r>
              <a:rPr lang="de-DE" dirty="0" err="1"/>
              <a:t>Exchanges</a:t>
            </a:r>
            <a:r>
              <a:rPr lang="de-DE" dirty="0"/>
              <a:t> – Funding </a:t>
            </a:r>
          </a:p>
        </p:txBody>
      </p:sp>
      <p:sp>
        <p:nvSpPr>
          <p:cNvPr id="3" name="Inhaltsplatzhalter 2"/>
          <p:cNvSpPr>
            <a:spLocks noGrp="1"/>
          </p:cNvSpPr>
          <p:nvPr>
            <p:ph idx="4294967295"/>
          </p:nvPr>
        </p:nvSpPr>
        <p:spPr>
          <a:xfrm>
            <a:off x="838200" y="1722565"/>
            <a:ext cx="10631487" cy="3989387"/>
          </a:xfrm>
        </p:spPr>
        <p:txBody>
          <a:bodyPr/>
          <a:lstStyle/>
          <a:p>
            <a:pPr marL="360000" indent="-360000" fontAlgn="base">
              <a:lnSpc>
                <a:spcPct val="150000"/>
              </a:lnSpc>
              <a:spcBef>
                <a:spcPts val="1200"/>
              </a:spcBef>
              <a:spcAft>
                <a:spcPts val="0"/>
              </a:spcAft>
              <a:buClr>
                <a:schemeClr val="accent2"/>
              </a:buClr>
              <a:buFont typeface="Arial" panose="020B0604020202020204" pitchFamily="34" charset="0"/>
              <a:buChar char="●"/>
            </a:pPr>
            <a:r>
              <a:rPr lang="de-DE" sz="2000" dirty="0"/>
              <a:t>„Unit </a:t>
            </a:r>
            <a:r>
              <a:rPr lang="de-DE" sz="2000" dirty="0" err="1"/>
              <a:t>costs</a:t>
            </a:r>
            <a:r>
              <a:rPr lang="de-DE" sz="2000" dirty="0"/>
              <a:t>“ </a:t>
            </a:r>
            <a:r>
              <a:rPr lang="de-DE" sz="2000" dirty="0" err="1"/>
              <a:t>only</a:t>
            </a:r>
            <a:endParaRPr lang="de-DE" sz="2000" dirty="0"/>
          </a:p>
          <a:p>
            <a:pPr marL="360000" indent="-360000" fontAlgn="base">
              <a:lnSpc>
                <a:spcPct val="150000"/>
              </a:lnSpc>
              <a:spcBef>
                <a:spcPts val="1200"/>
              </a:spcBef>
              <a:spcAft>
                <a:spcPts val="0"/>
              </a:spcAft>
              <a:buClr>
                <a:schemeClr val="accent2"/>
              </a:buClr>
              <a:buFont typeface="Arial" panose="020B0604020202020204" pitchFamily="34" charset="0"/>
              <a:buChar char="●"/>
            </a:pPr>
            <a:r>
              <a:rPr lang="en-GB" altLang="de-DE" sz="2000" dirty="0"/>
              <a:t>The top-up allowance for the seconded staff member covers travel, accommodation and subsistence costs related to the secondment.</a:t>
            </a:r>
            <a:endParaRPr lang="en-US" altLang="de-DE" sz="2000" dirty="0"/>
          </a:p>
          <a:p>
            <a:endParaRPr lang="de-DE" dirty="0"/>
          </a:p>
        </p:txBody>
      </p:sp>
      <p:graphicFrame>
        <p:nvGraphicFramePr>
          <p:cNvPr id="6" name="Tabelle 5"/>
          <p:cNvGraphicFramePr>
            <a:graphicFrameLocks noGrp="1"/>
          </p:cNvGraphicFramePr>
          <p:nvPr/>
        </p:nvGraphicFramePr>
        <p:xfrm>
          <a:off x="838200" y="3376246"/>
          <a:ext cx="8305800" cy="2554680"/>
        </p:xfrm>
        <a:graphic>
          <a:graphicData uri="http://schemas.openxmlformats.org/drawingml/2006/table">
            <a:tbl>
              <a:tblPr firstRow="1" bandRow="1">
                <a:tableStyleId>{5C22544A-7EE6-4342-B048-85BDC9FD1C3A}</a:tableStyleId>
              </a:tblPr>
              <a:tblGrid>
                <a:gridCol w="4786944">
                  <a:extLst>
                    <a:ext uri="{9D8B030D-6E8A-4147-A177-3AD203B41FA5}">
                      <a16:colId xmlns:a16="http://schemas.microsoft.com/office/drawing/2014/main" val="20000"/>
                    </a:ext>
                  </a:extLst>
                </a:gridCol>
                <a:gridCol w="1747048">
                  <a:extLst>
                    <a:ext uri="{9D8B030D-6E8A-4147-A177-3AD203B41FA5}">
                      <a16:colId xmlns:a16="http://schemas.microsoft.com/office/drawing/2014/main" val="20003"/>
                    </a:ext>
                  </a:extLst>
                </a:gridCol>
                <a:gridCol w="1771808">
                  <a:extLst>
                    <a:ext uri="{9D8B030D-6E8A-4147-A177-3AD203B41FA5}">
                      <a16:colId xmlns:a16="http://schemas.microsoft.com/office/drawing/2014/main" val="20004"/>
                    </a:ext>
                  </a:extLst>
                </a:gridCol>
              </a:tblGrid>
              <a:tr h="820140">
                <a:tc>
                  <a:txBody>
                    <a:bodyPr/>
                    <a:lstStyle/>
                    <a:p>
                      <a:pPr algn="ctr"/>
                      <a:r>
                        <a:rPr lang="en-US" sz="1800" dirty="0">
                          <a:latin typeface="BundesSans Office Regular"/>
                          <a:cs typeface="Arial" panose="020B0604020202020204" pitchFamily="34" charset="0"/>
                        </a:rPr>
                        <a:t>Contributions for seconded staff members </a:t>
                      </a:r>
                      <a:r>
                        <a:rPr lang="de-DE" sz="1800" dirty="0">
                          <a:latin typeface="BundesSans Office Regular"/>
                          <a:cs typeface="Arial" panose="020B0604020202020204" pitchFamily="34" charset="0"/>
                        </a:rPr>
                        <a:t>[</a:t>
                      </a:r>
                      <a:r>
                        <a:rPr lang="de-DE" sz="1800" dirty="0" err="1">
                          <a:latin typeface="BundesSans Office Regular"/>
                          <a:cs typeface="Arial" panose="020B0604020202020204" pitchFamily="34" charset="0"/>
                        </a:rPr>
                        <a:t>person</a:t>
                      </a:r>
                      <a:r>
                        <a:rPr lang="de-DE" sz="1800" dirty="0">
                          <a:latin typeface="BundesSans Office Regular"/>
                          <a:cs typeface="Arial" panose="020B0604020202020204" pitchFamily="34" charset="0"/>
                        </a:rPr>
                        <a:t>/</a:t>
                      </a:r>
                      <a:r>
                        <a:rPr lang="de-DE" sz="1800" dirty="0" err="1">
                          <a:latin typeface="BundesSans Office Regular"/>
                          <a:cs typeface="Arial" panose="020B0604020202020204" pitchFamily="34" charset="0"/>
                        </a:rPr>
                        <a:t>month</a:t>
                      </a:r>
                      <a:r>
                        <a:rPr lang="de-DE" sz="1800" dirty="0">
                          <a:latin typeface="BundesSans Office Regular"/>
                          <a:cs typeface="Arial" panose="020B0604020202020204" pitchFamily="34" charset="0"/>
                        </a:rPr>
                        <a:t>]</a:t>
                      </a:r>
                    </a:p>
                  </a:txBody>
                  <a:tcPr anchor="ctr">
                    <a:lnR w="38100" cap="flat" cmpd="sng" algn="ctr">
                      <a:solidFill>
                        <a:schemeClr val="bg1"/>
                      </a:solidFill>
                      <a:prstDash val="solid"/>
                      <a:round/>
                      <a:headEnd type="none" w="med" len="med"/>
                      <a:tailEnd type="none" w="med" len="med"/>
                    </a:lnR>
                    <a:solidFill>
                      <a:schemeClr val="accent2"/>
                    </a:solidFill>
                  </a:tcPr>
                </a:tc>
                <a:tc gridSpan="2">
                  <a:txBody>
                    <a:bodyPr/>
                    <a:lstStyle/>
                    <a:p>
                      <a:pPr algn="ctr"/>
                      <a:r>
                        <a:rPr lang="de-DE" sz="1800" dirty="0">
                          <a:latin typeface="BundesSans Office Regular"/>
                          <a:cs typeface="Arial" panose="020B0604020202020204" pitchFamily="34" charset="0"/>
                        </a:rPr>
                        <a:t>Institutional </a:t>
                      </a:r>
                      <a:r>
                        <a:rPr lang="de-DE" sz="1800" dirty="0" err="1">
                          <a:latin typeface="BundesSans Office Regular"/>
                          <a:cs typeface="Arial" panose="020B0604020202020204" pitchFamily="34" charset="0"/>
                        </a:rPr>
                        <a:t>contributions</a:t>
                      </a:r>
                      <a:r>
                        <a:rPr lang="de-DE" sz="1800" dirty="0">
                          <a:latin typeface="BundesSans Office Regular"/>
                          <a:cs typeface="Arial" panose="020B0604020202020204" pitchFamily="34" charset="0"/>
                        </a:rPr>
                        <a:t> </a:t>
                      </a:r>
                      <a:r>
                        <a:rPr lang="de-DE" sz="1800" baseline="0" dirty="0">
                          <a:latin typeface="BundesSans Office Regular"/>
                          <a:cs typeface="Arial" panose="020B0604020202020204" pitchFamily="34" charset="0"/>
                        </a:rPr>
                        <a:t>[</a:t>
                      </a:r>
                      <a:r>
                        <a:rPr lang="de-DE" sz="1800" baseline="0" dirty="0" err="1">
                          <a:latin typeface="BundesSans Office Regular"/>
                          <a:cs typeface="Arial" panose="020B0604020202020204" pitchFamily="34" charset="0"/>
                        </a:rPr>
                        <a:t>person</a:t>
                      </a:r>
                      <a:r>
                        <a:rPr lang="de-DE" sz="1800" baseline="0" dirty="0">
                          <a:latin typeface="BundesSans Office Regular"/>
                          <a:cs typeface="Arial" panose="020B0604020202020204" pitchFamily="34" charset="0"/>
                        </a:rPr>
                        <a:t>/</a:t>
                      </a:r>
                      <a:r>
                        <a:rPr lang="de-DE" sz="1800" baseline="0" dirty="0" err="1">
                          <a:latin typeface="BundesSans Office Regular"/>
                          <a:cs typeface="Arial" panose="020B0604020202020204" pitchFamily="34" charset="0"/>
                        </a:rPr>
                        <a:t>month</a:t>
                      </a:r>
                      <a:r>
                        <a:rPr lang="de-DE" sz="1800" baseline="0" dirty="0">
                          <a:latin typeface="BundesSans Office Regular"/>
                          <a:cs typeface="Arial" panose="020B0604020202020204" pitchFamily="34" charset="0"/>
                        </a:rPr>
                        <a:t>]</a:t>
                      </a:r>
                      <a:endParaRPr lang="de-DE" sz="1800" dirty="0">
                        <a:latin typeface="BundesSans Office Regular"/>
                        <a:cs typeface="Arial" panose="020B0604020202020204" pitchFamily="34" charset="0"/>
                      </a:endParaRPr>
                    </a:p>
                  </a:txBody>
                  <a:tcPr anchor="ctr">
                    <a:lnL w="38100" cap="flat" cmpd="sng" algn="ctr">
                      <a:solidFill>
                        <a:schemeClr val="bg1"/>
                      </a:solidFill>
                      <a:prstDash val="solid"/>
                      <a:round/>
                      <a:headEnd type="none" w="med" len="med"/>
                      <a:tailEnd type="none" w="med" len="med"/>
                    </a:lnL>
                    <a:solidFill>
                      <a:schemeClr val="accent2"/>
                    </a:solidFill>
                  </a:tcPr>
                </a:tc>
                <a:tc hMerge="1">
                  <a:txBody>
                    <a:bodyPr/>
                    <a:lstStyle/>
                    <a:p>
                      <a:endParaRPr lang="de-DE" dirty="0"/>
                    </a:p>
                  </a:txBody>
                  <a:tcPr/>
                </a:tc>
                <a:extLst>
                  <a:ext uri="{0D108BD9-81ED-4DB2-BD59-A6C34878D82A}">
                    <a16:rowId xmlns:a16="http://schemas.microsoft.com/office/drawing/2014/main" val="10000"/>
                  </a:ext>
                </a:extLst>
              </a:tr>
              <a:tr h="847710">
                <a:tc>
                  <a:txBody>
                    <a:bodyPr/>
                    <a:lstStyle/>
                    <a:p>
                      <a:pPr algn="ctr"/>
                      <a:r>
                        <a:rPr lang="de-DE" sz="1800" b="1" dirty="0">
                          <a:solidFill>
                            <a:schemeClr val="tx1"/>
                          </a:solidFill>
                          <a:latin typeface="BundesSans Office Regular"/>
                          <a:cs typeface="Arial" panose="020B0604020202020204" pitchFamily="34" charset="0"/>
                        </a:rPr>
                        <a:t>Top-</a:t>
                      </a:r>
                      <a:r>
                        <a:rPr lang="de-DE" sz="1800" b="1" dirty="0" err="1">
                          <a:solidFill>
                            <a:schemeClr val="tx1"/>
                          </a:solidFill>
                          <a:latin typeface="BundesSans Office Regular"/>
                          <a:cs typeface="Arial" panose="020B0604020202020204" pitchFamily="34" charset="0"/>
                        </a:rPr>
                        <a:t>up</a:t>
                      </a:r>
                      <a:r>
                        <a:rPr lang="de-DE" sz="1800" b="1" dirty="0">
                          <a:solidFill>
                            <a:schemeClr val="tx1"/>
                          </a:solidFill>
                          <a:latin typeface="BundesSans Office Regular"/>
                          <a:cs typeface="Arial" panose="020B0604020202020204" pitchFamily="34" charset="0"/>
                        </a:rPr>
                        <a:t> </a:t>
                      </a:r>
                      <a:r>
                        <a:rPr lang="de-DE" sz="1800" b="1" dirty="0" err="1">
                          <a:solidFill>
                            <a:schemeClr val="tx1"/>
                          </a:solidFill>
                          <a:latin typeface="BundesSans Office Regular"/>
                          <a:cs typeface="Arial" panose="020B0604020202020204" pitchFamily="34" charset="0"/>
                        </a:rPr>
                        <a:t>allowance</a:t>
                      </a:r>
                      <a:endParaRPr lang="de-DE" sz="1800" b="1" dirty="0">
                        <a:solidFill>
                          <a:schemeClr val="tx1"/>
                        </a:solidFill>
                        <a:latin typeface="BundesSans Office Regular"/>
                        <a:cs typeface="Arial" panose="020B0604020202020204" pitchFamily="34" charset="0"/>
                      </a:endParaRPr>
                    </a:p>
                  </a:txBody>
                  <a:tcPr anchor="ctr">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rgbClr val="B0D10E"/>
                    </a:solidFill>
                  </a:tcPr>
                </a:tc>
                <a:tc>
                  <a:txBody>
                    <a:bodyPr/>
                    <a:lstStyle/>
                    <a:p>
                      <a:pPr algn="ctr"/>
                      <a:r>
                        <a:rPr lang="de-DE" sz="1800" b="1" dirty="0">
                          <a:solidFill>
                            <a:schemeClr val="tx1"/>
                          </a:solidFill>
                          <a:latin typeface="BundesSans Office Regular"/>
                          <a:cs typeface="Arial" panose="020B0604020202020204" pitchFamily="34" charset="0"/>
                        </a:rPr>
                        <a:t>Research, Training </a:t>
                      </a:r>
                      <a:r>
                        <a:rPr lang="de-DE" sz="1800" b="1" dirty="0" err="1">
                          <a:solidFill>
                            <a:schemeClr val="tx1"/>
                          </a:solidFill>
                          <a:latin typeface="BundesSans Office Regular"/>
                          <a:cs typeface="Arial" panose="020B0604020202020204" pitchFamily="34" charset="0"/>
                        </a:rPr>
                        <a:t>and</a:t>
                      </a:r>
                      <a:r>
                        <a:rPr lang="de-DE" sz="1800" b="1" dirty="0">
                          <a:solidFill>
                            <a:schemeClr val="tx1"/>
                          </a:solidFill>
                          <a:latin typeface="BundesSans Office Regular"/>
                          <a:cs typeface="Arial" panose="020B0604020202020204" pitchFamily="34" charset="0"/>
                        </a:rPr>
                        <a:t> Networking</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rgbClr val="B0D10E"/>
                    </a:solidFill>
                  </a:tcPr>
                </a:tc>
                <a:tc>
                  <a:txBody>
                    <a:bodyPr/>
                    <a:lstStyle/>
                    <a:p>
                      <a:pPr algn="ctr"/>
                      <a:r>
                        <a:rPr lang="de-DE" sz="1800" b="1" dirty="0">
                          <a:solidFill>
                            <a:schemeClr val="tx1"/>
                          </a:solidFill>
                          <a:latin typeface="BundesSans Office Regular"/>
                          <a:cs typeface="Arial" panose="020B0604020202020204" pitchFamily="34" charset="0"/>
                        </a:rPr>
                        <a:t>Management and </a:t>
                      </a:r>
                      <a:r>
                        <a:rPr lang="de-DE" sz="1800" b="1" dirty="0" err="1">
                          <a:solidFill>
                            <a:schemeClr val="tx1"/>
                          </a:solidFill>
                          <a:latin typeface="BundesSans Office Regular"/>
                          <a:cs typeface="Arial" panose="020B0604020202020204" pitchFamily="34" charset="0"/>
                        </a:rPr>
                        <a:t>indirect</a:t>
                      </a:r>
                      <a:r>
                        <a:rPr lang="de-DE" sz="1800" b="1" dirty="0">
                          <a:solidFill>
                            <a:schemeClr val="tx1"/>
                          </a:solidFill>
                          <a:latin typeface="BundesSans Office Regular"/>
                          <a:cs typeface="Arial" panose="020B0604020202020204" pitchFamily="34" charset="0"/>
                        </a:rPr>
                        <a:t> </a:t>
                      </a:r>
                      <a:r>
                        <a:rPr lang="de-DE" sz="1800" b="1" dirty="0" err="1">
                          <a:solidFill>
                            <a:schemeClr val="tx1"/>
                          </a:solidFill>
                          <a:latin typeface="BundesSans Office Regular"/>
                          <a:cs typeface="Arial" panose="020B0604020202020204" pitchFamily="34" charset="0"/>
                        </a:rPr>
                        <a:t>contributions</a:t>
                      </a:r>
                      <a:endParaRPr lang="de-DE" sz="1800" b="1" dirty="0">
                        <a:solidFill>
                          <a:schemeClr val="tx1"/>
                        </a:solidFill>
                        <a:latin typeface="BundesSans Office Regular"/>
                        <a:cs typeface="Arial" panose="020B0604020202020204" pitchFamily="34" charset="0"/>
                      </a:endParaRPr>
                    </a:p>
                  </a:txBody>
                  <a:tcPr anchor="ctr">
                    <a:lnL w="3810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solidFill>
                      <a:srgbClr val="B0D10E"/>
                    </a:solidFill>
                  </a:tcPr>
                </a:tc>
                <a:extLst>
                  <a:ext uri="{0D108BD9-81ED-4DB2-BD59-A6C34878D82A}">
                    <a16:rowId xmlns:a16="http://schemas.microsoft.com/office/drawing/2014/main" val="10001"/>
                  </a:ext>
                </a:extLst>
              </a:tr>
              <a:tr h="820140">
                <a:tc>
                  <a:txBody>
                    <a:bodyPr/>
                    <a:lstStyle/>
                    <a:p>
                      <a:pPr algn="ctr"/>
                      <a:r>
                        <a:rPr lang="de-DE" sz="1800" b="1" dirty="0">
                          <a:solidFill>
                            <a:schemeClr val="tx1"/>
                          </a:solidFill>
                          <a:latin typeface="BundesSans Office Regular"/>
                          <a:cs typeface="Arial" panose="020B0604020202020204" pitchFamily="34" charset="0"/>
                        </a:rPr>
                        <a:t>2300 €</a:t>
                      </a:r>
                    </a:p>
                  </a:txBody>
                  <a:tcPr anchor="ct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B0D10E"/>
                    </a:solidFill>
                  </a:tcPr>
                </a:tc>
                <a:tc>
                  <a:txBody>
                    <a:bodyPr/>
                    <a:lstStyle/>
                    <a:p>
                      <a:pPr algn="ctr"/>
                      <a:r>
                        <a:rPr lang="de-DE" sz="1800" b="1" dirty="0">
                          <a:solidFill>
                            <a:schemeClr val="tx1"/>
                          </a:solidFill>
                          <a:latin typeface="BundesSans Office Regular"/>
                          <a:cs typeface="Arial" panose="020B0604020202020204" pitchFamily="34" charset="0"/>
                        </a:rPr>
                        <a:t>1300 €</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B0D10E"/>
                    </a:solidFill>
                  </a:tcPr>
                </a:tc>
                <a:tc>
                  <a:txBody>
                    <a:bodyPr/>
                    <a:lstStyle/>
                    <a:p>
                      <a:pPr algn="ctr"/>
                      <a:r>
                        <a:rPr lang="de-DE" sz="1800" b="1" dirty="0">
                          <a:solidFill>
                            <a:schemeClr val="tx1"/>
                          </a:solidFill>
                          <a:latin typeface="BundesSans Office Regular"/>
                          <a:cs typeface="Arial" panose="020B0604020202020204" pitchFamily="34" charset="0"/>
                        </a:rPr>
                        <a:t>1000 €</a:t>
                      </a:r>
                    </a:p>
                  </a:txBody>
                  <a:tcPr anchor="ct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solidFill>
                      <a:srgbClr val="B0D10E"/>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6936033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938683" y="356217"/>
            <a:ext cx="10515600" cy="4834365"/>
          </a:xfrm>
        </p:spPr>
        <p:txBody>
          <a:bodyPr/>
          <a:lstStyle/>
          <a:p>
            <a:endParaRPr lang="de-AT"/>
          </a:p>
        </p:txBody>
      </p:sp>
      <p:sp>
        <p:nvSpPr>
          <p:cNvPr id="4" name="TextBox 44"/>
          <p:cNvSpPr txBox="1"/>
          <p:nvPr/>
        </p:nvSpPr>
        <p:spPr>
          <a:xfrm>
            <a:off x="3309461" y="356217"/>
            <a:ext cx="5643620" cy="40011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000" b="1" i="0" u="none" strike="noStrike" kern="1200" cap="all" spc="0" normalizeH="0" baseline="0" noProof="0" dirty="0">
                <a:ln>
                  <a:noFill/>
                </a:ln>
                <a:solidFill>
                  <a:srgbClr val="034EA2"/>
                </a:solidFill>
                <a:effectLst/>
                <a:uLnTx/>
                <a:uFillTx/>
                <a:latin typeface="Arial" charset="0"/>
                <a:ea typeface="+mn-ea"/>
                <a:cs typeface="+mn-cs"/>
              </a:rPr>
              <a:t>HORIZON EUROPE – SHORT OVERVIEW</a:t>
            </a:r>
          </a:p>
        </p:txBody>
      </p:sp>
      <p:sp>
        <p:nvSpPr>
          <p:cNvPr id="5" name="Rectangle 4"/>
          <p:cNvSpPr/>
          <p:nvPr/>
        </p:nvSpPr>
        <p:spPr>
          <a:xfrm>
            <a:off x="737718" y="829432"/>
            <a:ext cx="9612084" cy="5672349"/>
          </a:xfrm>
          <a:prstGeom prst="rect">
            <a:avLst/>
          </a:prstGeom>
          <a:gradFill flip="none" rotWithShape="1">
            <a:gsLst>
              <a:gs pos="0">
                <a:srgbClr val="9BD4F0"/>
              </a:gs>
              <a:gs pos="50000">
                <a:srgbClr val="A2D5D0"/>
              </a:gs>
              <a:gs pos="99000">
                <a:srgbClr val="B0D10E"/>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6" name="TextBox 46"/>
          <p:cNvSpPr txBox="1"/>
          <p:nvPr/>
        </p:nvSpPr>
        <p:spPr>
          <a:xfrm>
            <a:off x="2901243" y="988249"/>
            <a:ext cx="6799613" cy="4924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400" b="1" i="0" u="none" strike="noStrike" kern="1200" cap="all" spc="0" normalizeH="0" baseline="0" noProof="0" dirty="0">
                <a:ln>
                  <a:noFill/>
                </a:ln>
                <a:solidFill>
                  <a:srgbClr val="931680"/>
                </a:solidFill>
                <a:effectLst/>
                <a:uLnTx/>
                <a:uFillTx/>
                <a:latin typeface="Arial"/>
                <a:ea typeface="+mn-ea"/>
                <a:cs typeface="+mn-cs"/>
              </a:rPr>
              <a:t>Specific Programme</a:t>
            </a:r>
            <a:r>
              <a:rPr kumimoji="0" lang="en-IE" sz="1400" b="1" i="0" u="none" strike="noStrike" kern="1200" cap="all" spc="0" normalizeH="0" baseline="0" noProof="0" dirty="0">
                <a:ln>
                  <a:noFill/>
                </a:ln>
                <a:solidFill>
                  <a:srgbClr val="034EA2"/>
                </a:solidFill>
                <a:effectLst/>
                <a:uLnTx/>
                <a:uFillTx/>
                <a:latin typeface="Arial"/>
                <a:ea typeface="+mn-ea"/>
                <a:cs typeface="+mn-cs"/>
              </a:rPr>
              <a:t> </a:t>
            </a:r>
            <a:r>
              <a:rPr kumimoji="0" lang="en-IE" sz="1400" b="1" i="0" u="none" strike="noStrike" kern="1200" cap="all" spc="0" normalizeH="0" baseline="0" noProof="0" dirty="0">
                <a:ln>
                  <a:noFill/>
                </a:ln>
                <a:solidFill>
                  <a:srgbClr val="931680"/>
                </a:solidFill>
                <a:effectLst/>
                <a:uLnTx/>
                <a:uFillTx/>
                <a:latin typeface="Arial"/>
                <a:ea typeface="+mn-ea"/>
                <a:cs typeface="+mn-cs"/>
              </a:rPr>
              <a:t>implementing Horizon Europe &amp; EIT</a:t>
            </a:r>
            <a:r>
              <a:rPr kumimoji="0" lang="en-IE" sz="1400" b="1" i="0" u="none" strike="noStrike" kern="1200" cap="all" spc="0" normalizeH="0" baseline="30000" noProof="0" dirty="0">
                <a:ln>
                  <a:noFill/>
                </a:ln>
                <a:solidFill>
                  <a:srgbClr val="931680"/>
                </a:solidFill>
                <a:effectLst/>
                <a:uLnTx/>
                <a:uFillTx/>
                <a:latin typeface="Arial"/>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200" b="0" i="1" u="none" strike="noStrike" kern="1200" cap="none" spc="0" normalizeH="0" baseline="0" noProof="0" dirty="0">
                <a:ln>
                  <a:noFill/>
                </a:ln>
                <a:solidFill>
                  <a:srgbClr val="034EA2"/>
                </a:solidFill>
                <a:effectLst/>
                <a:uLnTx/>
                <a:uFillTx/>
                <a:latin typeface="Arial"/>
                <a:ea typeface="+mn-ea"/>
                <a:cs typeface="+mn-cs"/>
              </a:rPr>
              <a:t>Exclusive focus on civil applications</a:t>
            </a:r>
            <a:r>
              <a:rPr kumimoji="0" lang="en-IE" sz="1200" b="0" i="0" u="none" strike="noStrike" kern="1200" cap="all" spc="0" normalizeH="0" baseline="0" noProof="0" dirty="0">
                <a:ln>
                  <a:noFill/>
                </a:ln>
                <a:solidFill>
                  <a:srgbClr val="034EA2"/>
                </a:solidFill>
                <a:effectLst/>
                <a:uLnTx/>
                <a:uFillTx/>
                <a:latin typeface="Arial"/>
                <a:ea typeface="+mn-ea"/>
                <a:cs typeface="+mn-cs"/>
              </a:rPr>
              <a:t> </a:t>
            </a:r>
          </a:p>
        </p:txBody>
      </p:sp>
      <p:sp>
        <p:nvSpPr>
          <p:cNvPr id="7" name="TextBox 17"/>
          <p:cNvSpPr txBox="1"/>
          <p:nvPr/>
        </p:nvSpPr>
        <p:spPr>
          <a:xfrm>
            <a:off x="2128513" y="4728433"/>
            <a:ext cx="8226356" cy="2616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100" b="1" i="0" u="none" strike="noStrike" kern="1200" cap="all" spc="0" normalizeH="0" baseline="0" noProof="0" dirty="0">
                <a:ln>
                  <a:noFill/>
                </a:ln>
                <a:solidFill>
                  <a:srgbClr val="034EA2"/>
                </a:solidFill>
                <a:effectLst/>
                <a:uLnTx/>
                <a:uFillTx/>
                <a:latin typeface="Arial" charset="0"/>
                <a:ea typeface="+mn-ea"/>
                <a:cs typeface="+mn-cs"/>
              </a:rPr>
              <a:t>Widening Participation and Strengthening the European</a:t>
            </a:r>
            <a:r>
              <a:rPr kumimoji="0" lang="en-GB" sz="1100" b="1" i="0" u="none" strike="noStrike" kern="1200" cap="none" spc="0" normalizeH="0" baseline="0" noProof="0" dirty="0">
                <a:ln>
                  <a:noFill/>
                </a:ln>
                <a:solidFill>
                  <a:srgbClr val="FFFFFF"/>
                </a:solidFill>
                <a:effectLst/>
                <a:uLnTx/>
                <a:uFillTx/>
                <a:latin typeface="Arial" charset="0"/>
                <a:ea typeface="+mn-ea"/>
                <a:cs typeface="+mn-cs"/>
              </a:rPr>
              <a:t> </a:t>
            </a:r>
            <a:r>
              <a:rPr kumimoji="0" lang="en-GB" sz="1100" b="1" i="0" u="none" strike="noStrike" kern="1200" cap="all" spc="0" normalizeH="0" baseline="0" noProof="0" dirty="0">
                <a:ln>
                  <a:noFill/>
                </a:ln>
                <a:solidFill>
                  <a:srgbClr val="034EA2"/>
                </a:solidFill>
                <a:effectLst/>
                <a:uLnTx/>
                <a:uFillTx/>
                <a:latin typeface="Arial" charset="0"/>
                <a:ea typeface="+mn-ea"/>
                <a:cs typeface="+mn-cs"/>
              </a:rPr>
              <a:t>Research Area</a:t>
            </a:r>
          </a:p>
        </p:txBody>
      </p:sp>
      <p:sp>
        <p:nvSpPr>
          <p:cNvPr id="8" name="TextBox 18"/>
          <p:cNvSpPr txBox="1"/>
          <p:nvPr/>
        </p:nvSpPr>
        <p:spPr>
          <a:xfrm>
            <a:off x="5910207" y="5023473"/>
            <a:ext cx="3986700" cy="261610"/>
          </a:xfrm>
          <a:prstGeom prst="rect">
            <a:avLst/>
          </a:prstGeom>
          <a:solidFill>
            <a:schemeClr val="bg1"/>
          </a:solidFill>
          <a:ln>
            <a:noFill/>
          </a:ln>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100" b="1" i="0" u="none" strike="noStrike" kern="1200" cap="none" spc="0" normalizeH="0" baseline="0" noProof="0" dirty="0">
                <a:ln>
                  <a:noFill/>
                </a:ln>
                <a:solidFill>
                  <a:srgbClr val="034EA2"/>
                </a:solidFill>
                <a:effectLst/>
                <a:uLnTx/>
                <a:uFillTx/>
                <a:latin typeface="Arial" charset="0"/>
                <a:ea typeface="+mn-ea"/>
                <a:cs typeface="+mn-cs"/>
              </a:rPr>
              <a:t>Reforming &amp; Enhancing the European R&amp;I system</a:t>
            </a:r>
          </a:p>
        </p:txBody>
      </p:sp>
      <p:sp>
        <p:nvSpPr>
          <p:cNvPr id="9" name="TextBox 19"/>
          <p:cNvSpPr txBox="1"/>
          <p:nvPr/>
        </p:nvSpPr>
        <p:spPr>
          <a:xfrm>
            <a:off x="2309478" y="5017058"/>
            <a:ext cx="3677053" cy="261610"/>
          </a:xfrm>
          <a:prstGeom prst="rect">
            <a:avLst/>
          </a:prstGeom>
          <a:solidFill>
            <a:schemeClr val="bg1"/>
          </a:solidFill>
          <a:ln>
            <a:noFill/>
          </a:ln>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100" b="1" i="0" u="none" strike="noStrike" kern="1200" cap="none" spc="0" normalizeH="0" baseline="0" noProof="0" dirty="0">
                <a:ln>
                  <a:noFill/>
                </a:ln>
                <a:solidFill>
                  <a:srgbClr val="034EA2"/>
                </a:solidFill>
                <a:effectLst/>
                <a:uLnTx/>
                <a:uFillTx/>
                <a:latin typeface="Arial" charset="0"/>
                <a:ea typeface="+mn-ea"/>
                <a:cs typeface="+mn-cs"/>
              </a:rPr>
              <a:t>Widening participation &amp; spreading excellence</a:t>
            </a:r>
            <a:endParaRPr kumimoji="0" lang="en-GB" sz="1100" b="1" i="0" u="none" strike="noStrike" kern="1200" cap="none" spc="0" normalizeH="0" baseline="0" noProof="0" dirty="0">
              <a:ln>
                <a:noFill/>
              </a:ln>
              <a:solidFill>
                <a:srgbClr val="034EA2"/>
              </a:solidFill>
              <a:effectLst/>
              <a:uLnTx/>
              <a:uFillTx/>
              <a:latin typeface="Arial" charset="0"/>
              <a:ea typeface="+mn-ea"/>
              <a:cs typeface="+mn-cs"/>
            </a:endParaRPr>
          </a:p>
        </p:txBody>
      </p:sp>
      <p:cxnSp>
        <p:nvCxnSpPr>
          <p:cNvPr id="10" name="Straight Connector 5"/>
          <p:cNvCxnSpPr/>
          <p:nvPr/>
        </p:nvCxnSpPr>
        <p:spPr>
          <a:xfrm>
            <a:off x="7332194" y="2336491"/>
            <a:ext cx="0" cy="2143637"/>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58"/>
          <p:cNvCxnSpPr/>
          <p:nvPr/>
        </p:nvCxnSpPr>
        <p:spPr>
          <a:xfrm>
            <a:off x="4582919" y="2322621"/>
            <a:ext cx="0" cy="2143637"/>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70"/>
          <p:cNvCxnSpPr/>
          <p:nvPr/>
        </p:nvCxnSpPr>
        <p:spPr>
          <a:xfrm>
            <a:off x="2128512" y="4585323"/>
            <a:ext cx="832438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3" name="Group 77"/>
          <p:cNvGrpSpPr/>
          <p:nvPr/>
        </p:nvGrpSpPr>
        <p:grpSpPr>
          <a:xfrm>
            <a:off x="2309478" y="1540615"/>
            <a:ext cx="2344915" cy="1975669"/>
            <a:chOff x="2417533" y="1928084"/>
            <a:chExt cx="2180988" cy="1837254"/>
          </a:xfrm>
        </p:grpSpPr>
        <p:sp>
          <p:nvSpPr>
            <p:cNvPr id="14" name="TextBox 11"/>
            <p:cNvSpPr txBox="1"/>
            <p:nvPr/>
          </p:nvSpPr>
          <p:spPr>
            <a:xfrm>
              <a:off x="2906521" y="1928084"/>
              <a:ext cx="1692000" cy="446276"/>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200" b="1" i="0" u="none" strike="noStrike" kern="1200" cap="none" spc="0" normalizeH="0" baseline="0" noProof="0" dirty="0">
                  <a:ln>
                    <a:noFill/>
                  </a:ln>
                  <a:solidFill>
                    <a:srgbClr val="931680"/>
                  </a:solidFill>
                  <a:effectLst/>
                  <a:uLnTx/>
                  <a:uFillTx/>
                  <a:latin typeface="Arial" charset="0"/>
                  <a:ea typeface="+mn-ea"/>
                  <a:cs typeface="+mn-cs"/>
                </a:rPr>
                <a:t>Pillar I</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100" b="1" i="0" u="none" strike="noStrike" kern="1200" cap="all" spc="0" normalizeH="0" baseline="0" noProof="0" dirty="0">
                  <a:ln>
                    <a:noFill/>
                  </a:ln>
                  <a:solidFill>
                    <a:srgbClr val="034EA2"/>
                  </a:solidFill>
                  <a:effectLst/>
                  <a:uLnTx/>
                  <a:uFillTx/>
                  <a:latin typeface="Arial" charset="0"/>
                  <a:ea typeface="+mn-ea"/>
                  <a:cs typeface="+mn-cs"/>
                </a:rPr>
                <a:t>Excellent Science</a:t>
              </a:r>
            </a:p>
          </p:txBody>
        </p:sp>
        <p:sp>
          <p:nvSpPr>
            <p:cNvPr id="15" name="TextBox 14"/>
            <p:cNvSpPr txBox="1"/>
            <p:nvPr/>
          </p:nvSpPr>
          <p:spPr>
            <a:xfrm>
              <a:off x="2417533" y="2723959"/>
              <a:ext cx="2088000" cy="261610"/>
            </a:xfrm>
            <a:prstGeom prst="rect">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GB" sz="1100" b="1" i="0" u="none" strike="noStrike" kern="1200" cap="none" spc="0" normalizeH="0" baseline="0" noProof="0" dirty="0">
                  <a:ln>
                    <a:noFill/>
                  </a:ln>
                  <a:solidFill>
                    <a:srgbClr val="034EA2"/>
                  </a:solidFill>
                  <a:effectLst/>
                  <a:uLnTx/>
                  <a:uFillTx/>
                  <a:latin typeface="Arial" charset="0"/>
                  <a:ea typeface="+mn-ea"/>
                  <a:cs typeface="+mn-cs"/>
                </a:rPr>
                <a:t>European Research Council</a:t>
              </a:r>
            </a:p>
          </p:txBody>
        </p:sp>
        <p:sp>
          <p:nvSpPr>
            <p:cNvPr id="16" name="TextBox 15"/>
            <p:cNvSpPr txBox="1"/>
            <p:nvPr/>
          </p:nvSpPr>
          <p:spPr>
            <a:xfrm>
              <a:off x="2417533" y="3109945"/>
              <a:ext cx="2088000" cy="261610"/>
            </a:xfrm>
            <a:prstGeom prst="rect">
              <a:avLst/>
            </a:prstGeom>
            <a:solidFill>
              <a:schemeClr val="bg1"/>
            </a:solidFill>
            <a:ln>
              <a:noFill/>
            </a:ln>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100" b="1" i="0" u="none" strike="noStrike" kern="1200" cap="none" spc="0" normalizeH="0" baseline="0" noProof="0" dirty="0">
                  <a:ln>
                    <a:noFill/>
                  </a:ln>
                  <a:solidFill>
                    <a:srgbClr val="034EA2"/>
                  </a:solidFill>
                  <a:effectLst/>
                  <a:uLnTx/>
                  <a:uFillTx/>
                  <a:latin typeface="Arial" charset="0"/>
                  <a:ea typeface="+mn-ea"/>
                  <a:cs typeface="+mn-cs"/>
                </a:rPr>
                <a:t>Marie </a:t>
              </a:r>
              <a:r>
                <a:rPr kumimoji="0" lang="en-GB" sz="1100" b="1" i="0" u="none" strike="noStrike" kern="1200" cap="none" spc="0" normalizeH="0" baseline="0" noProof="0" dirty="0" err="1">
                  <a:ln>
                    <a:noFill/>
                  </a:ln>
                  <a:solidFill>
                    <a:srgbClr val="034EA2"/>
                  </a:solidFill>
                  <a:effectLst/>
                  <a:uLnTx/>
                  <a:uFillTx/>
                  <a:latin typeface="Arial" charset="0"/>
                  <a:ea typeface="+mn-ea"/>
                  <a:cs typeface="+mn-cs"/>
                </a:rPr>
                <a:t>Skłodowska</a:t>
              </a:r>
              <a:r>
                <a:rPr kumimoji="0" lang="en-GB" sz="1100" b="1" i="0" u="none" strike="noStrike" kern="1200" cap="none" spc="0" normalizeH="0" baseline="0" noProof="0" dirty="0">
                  <a:ln>
                    <a:noFill/>
                  </a:ln>
                  <a:solidFill>
                    <a:srgbClr val="034EA2"/>
                  </a:solidFill>
                  <a:effectLst/>
                  <a:uLnTx/>
                  <a:uFillTx/>
                  <a:latin typeface="Arial" charset="0"/>
                  <a:ea typeface="+mn-ea"/>
                  <a:cs typeface="+mn-cs"/>
                </a:rPr>
                <a:t>-Curie</a:t>
              </a:r>
            </a:p>
          </p:txBody>
        </p:sp>
        <p:sp>
          <p:nvSpPr>
            <p:cNvPr id="17" name="TextBox 16"/>
            <p:cNvSpPr txBox="1"/>
            <p:nvPr/>
          </p:nvSpPr>
          <p:spPr>
            <a:xfrm>
              <a:off x="2417533" y="3503728"/>
              <a:ext cx="2088000" cy="261610"/>
            </a:xfrm>
            <a:prstGeom prst="rect">
              <a:avLst/>
            </a:prstGeom>
            <a:solidFill>
              <a:schemeClr val="bg1"/>
            </a:solidFill>
            <a:ln>
              <a:noFill/>
            </a:ln>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100" b="1" i="0" u="none" strike="noStrike" kern="1200" cap="none" spc="0" normalizeH="0" baseline="0" noProof="0" dirty="0">
                  <a:ln>
                    <a:noFill/>
                  </a:ln>
                  <a:solidFill>
                    <a:srgbClr val="034EA2"/>
                  </a:solidFill>
                  <a:effectLst/>
                  <a:uLnTx/>
                  <a:uFillTx/>
                  <a:latin typeface="Arial" charset="0"/>
                  <a:ea typeface="+mn-ea"/>
                  <a:cs typeface="+mn-cs"/>
                </a:rPr>
                <a:t>Research Infrastructures</a:t>
              </a:r>
            </a:p>
          </p:txBody>
        </p:sp>
        <p:pic>
          <p:nvPicPr>
            <p:cNvPr id="18" name="Picture 73"/>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2435011" y="2006928"/>
              <a:ext cx="477305" cy="477305"/>
            </a:xfrm>
            <a:prstGeom prst="rect">
              <a:avLst/>
            </a:prstGeom>
          </p:spPr>
        </p:pic>
      </p:grpSp>
      <p:grpSp>
        <p:nvGrpSpPr>
          <p:cNvPr id="19" name="Group 79"/>
          <p:cNvGrpSpPr/>
          <p:nvPr/>
        </p:nvGrpSpPr>
        <p:grpSpPr>
          <a:xfrm>
            <a:off x="7530207" y="1540616"/>
            <a:ext cx="2334715" cy="2549609"/>
            <a:chOff x="7638261" y="1928084"/>
            <a:chExt cx="2171501" cy="2370983"/>
          </a:xfrm>
        </p:grpSpPr>
        <p:sp>
          <p:nvSpPr>
            <p:cNvPr id="20" name="TextBox 12"/>
            <p:cNvSpPr txBox="1"/>
            <p:nvPr/>
          </p:nvSpPr>
          <p:spPr>
            <a:xfrm>
              <a:off x="8117762" y="1928084"/>
              <a:ext cx="1692000" cy="446276"/>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200" b="1" i="0" u="none" strike="noStrike" kern="1200" cap="none" spc="0" normalizeH="0" baseline="0" noProof="0" dirty="0">
                  <a:ln>
                    <a:noFill/>
                  </a:ln>
                  <a:solidFill>
                    <a:srgbClr val="931680"/>
                  </a:solidFill>
                  <a:effectLst/>
                  <a:uLnTx/>
                  <a:uFillTx/>
                  <a:latin typeface="Arial" charset="0"/>
                  <a:ea typeface="+mn-ea"/>
                  <a:cs typeface="+mn-cs"/>
                </a:rPr>
                <a:t>Pillar III</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100" b="1" i="0" u="none" strike="noStrike" kern="1200" cap="all" spc="0" normalizeH="0" baseline="0" noProof="0" dirty="0">
                  <a:ln>
                    <a:noFill/>
                  </a:ln>
                  <a:solidFill>
                    <a:srgbClr val="034EA2"/>
                  </a:solidFill>
                  <a:effectLst/>
                  <a:uLnTx/>
                  <a:uFillTx/>
                  <a:latin typeface="Arial" charset="0"/>
                  <a:ea typeface="+mn-ea"/>
                  <a:cs typeface="+mn-cs"/>
                </a:rPr>
                <a:t>Innovative</a:t>
              </a:r>
              <a:r>
                <a:rPr kumimoji="0" lang="en-GB" sz="1100" b="0" i="0" u="none" strike="noStrike" kern="1200" cap="none" spc="0" normalizeH="0" baseline="0" noProof="0" dirty="0">
                  <a:ln>
                    <a:noFill/>
                  </a:ln>
                  <a:solidFill>
                    <a:srgbClr val="FFFFFF"/>
                  </a:solidFill>
                  <a:effectLst/>
                  <a:uLnTx/>
                  <a:uFillTx/>
                  <a:latin typeface="Arial" charset="0"/>
                  <a:ea typeface="+mn-ea"/>
                  <a:cs typeface="+mn-cs"/>
                </a:rPr>
                <a:t> </a:t>
              </a:r>
              <a:r>
                <a:rPr kumimoji="0" lang="en-GB" sz="1100" b="1" i="0" u="none" strike="noStrike" kern="1200" cap="all" spc="0" normalizeH="0" baseline="0" noProof="0" dirty="0">
                  <a:ln>
                    <a:noFill/>
                  </a:ln>
                  <a:solidFill>
                    <a:srgbClr val="034EA2"/>
                  </a:solidFill>
                  <a:effectLst/>
                  <a:uLnTx/>
                  <a:uFillTx/>
                  <a:latin typeface="Arial" charset="0"/>
                  <a:ea typeface="+mn-ea"/>
                  <a:cs typeface="+mn-cs"/>
                </a:rPr>
                <a:t>Europe</a:t>
              </a:r>
            </a:p>
          </p:txBody>
        </p:sp>
        <p:sp>
          <p:nvSpPr>
            <p:cNvPr id="21" name="TextBox 20"/>
            <p:cNvSpPr txBox="1"/>
            <p:nvPr/>
          </p:nvSpPr>
          <p:spPr>
            <a:xfrm>
              <a:off x="7638261" y="2742919"/>
              <a:ext cx="2088000" cy="430887"/>
            </a:xfrm>
            <a:prstGeom prst="rect">
              <a:avLst/>
            </a:prstGeom>
            <a:solidFill>
              <a:schemeClr val="bg1"/>
            </a:solidFill>
            <a:ln>
              <a:noFill/>
            </a:ln>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100" b="1" i="0" u="none" strike="noStrike" kern="1200" cap="none" spc="0" normalizeH="0" baseline="0" noProof="0" dirty="0">
                  <a:ln>
                    <a:noFill/>
                  </a:ln>
                  <a:solidFill>
                    <a:srgbClr val="034EA2"/>
                  </a:solidFill>
                  <a:effectLst/>
                  <a:uLnTx/>
                  <a:uFillTx/>
                  <a:latin typeface="Arial" charset="0"/>
                  <a:ea typeface="+mn-ea"/>
                  <a:cs typeface="+mn-cs"/>
                </a:rPr>
                <a:t>European Innovation Council</a:t>
              </a:r>
            </a:p>
          </p:txBody>
        </p:sp>
        <p:sp>
          <p:nvSpPr>
            <p:cNvPr id="22" name="TextBox 21"/>
            <p:cNvSpPr txBox="1"/>
            <p:nvPr/>
          </p:nvSpPr>
          <p:spPr>
            <a:xfrm>
              <a:off x="7638261" y="3308035"/>
              <a:ext cx="2088000" cy="430887"/>
            </a:xfrm>
            <a:prstGeom prst="rect">
              <a:avLst/>
            </a:prstGeom>
            <a:solidFill>
              <a:schemeClr val="bg1"/>
            </a:solidFill>
            <a:ln>
              <a:noFill/>
            </a:ln>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100" b="1" i="0" u="none" strike="noStrike" kern="1200" cap="none" spc="0" normalizeH="0" baseline="0" noProof="0" dirty="0">
                  <a:ln>
                    <a:noFill/>
                  </a:ln>
                  <a:solidFill>
                    <a:srgbClr val="034EA2"/>
                  </a:solidFill>
                  <a:effectLst/>
                  <a:uLnTx/>
                  <a:uFillTx/>
                  <a:latin typeface="Arial" charset="0"/>
                  <a:ea typeface="+mn-ea"/>
                  <a:cs typeface="+mn-cs"/>
                </a:rPr>
                <a:t>European Innovation E</a:t>
              </a:r>
              <a:r>
                <a:rPr kumimoji="0" lang="en-GB" sz="1100" b="1" i="0" u="none" strike="noStrike" kern="1200" cap="none" spc="0" normalizeH="0" baseline="0" noProof="0" dirty="0" err="1">
                  <a:ln>
                    <a:noFill/>
                  </a:ln>
                  <a:solidFill>
                    <a:srgbClr val="034EA2"/>
                  </a:solidFill>
                  <a:effectLst/>
                  <a:uLnTx/>
                  <a:uFillTx/>
                  <a:latin typeface="Arial" charset="0"/>
                  <a:ea typeface="+mn-ea"/>
                  <a:cs typeface="+mn-cs"/>
                </a:rPr>
                <a:t>cosystems</a:t>
              </a:r>
              <a:endParaRPr kumimoji="0" lang="en-GB" sz="1100" b="1" i="0" u="none" strike="noStrike" kern="1200" cap="none" spc="0" normalizeH="0" baseline="0" noProof="0" dirty="0">
                <a:ln>
                  <a:noFill/>
                </a:ln>
                <a:solidFill>
                  <a:srgbClr val="034EA2"/>
                </a:solidFill>
                <a:effectLst/>
                <a:uLnTx/>
                <a:uFillTx/>
                <a:latin typeface="Arial" charset="0"/>
                <a:ea typeface="+mn-ea"/>
                <a:cs typeface="+mn-cs"/>
              </a:endParaRPr>
            </a:p>
          </p:txBody>
        </p:sp>
        <p:sp>
          <p:nvSpPr>
            <p:cNvPr id="23" name="TextBox 22"/>
            <p:cNvSpPr txBox="1"/>
            <p:nvPr/>
          </p:nvSpPr>
          <p:spPr>
            <a:xfrm>
              <a:off x="7638261" y="3868180"/>
              <a:ext cx="2088000" cy="430887"/>
            </a:xfrm>
            <a:prstGeom prst="rect">
              <a:avLst/>
            </a:prstGeom>
            <a:solidFill>
              <a:schemeClr val="bg2"/>
            </a:solidFill>
            <a:ln>
              <a:noFill/>
            </a:ln>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100" b="1" i="0" u="none" strike="noStrike" kern="1200" cap="none" spc="0" normalizeH="0" baseline="0" noProof="0" dirty="0">
                  <a:ln>
                    <a:noFill/>
                  </a:ln>
                  <a:solidFill>
                    <a:srgbClr val="034EA2"/>
                  </a:solidFill>
                  <a:effectLst/>
                  <a:uLnTx/>
                  <a:uFillTx/>
                  <a:latin typeface="Arial" charset="0"/>
                  <a:ea typeface="+mn-ea"/>
                  <a:cs typeface="+mn-cs"/>
                </a:rPr>
                <a:t>European Institute of Innovation &amp; Technology</a:t>
              </a:r>
              <a:r>
                <a:rPr kumimoji="0" lang="en-IE" sz="1100" b="1" i="0" u="none" strike="noStrike" kern="1200" cap="none" spc="0" normalizeH="0" baseline="0" noProof="0" dirty="0">
                  <a:ln>
                    <a:noFill/>
                  </a:ln>
                  <a:solidFill>
                    <a:srgbClr val="034EA2"/>
                  </a:solidFill>
                  <a:effectLst/>
                  <a:uLnTx/>
                  <a:uFillTx/>
                  <a:latin typeface="Arial" charset="0"/>
                  <a:ea typeface="+mn-ea"/>
                  <a:cs typeface="+mn-cs"/>
                </a:rPr>
                <a:t>*</a:t>
              </a:r>
              <a:endParaRPr kumimoji="0" lang="en-GB" sz="1100" b="1" i="0" u="none" strike="noStrike" kern="1200" cap="none" spc="0" normalizeH="0" baseline="0" noProof="0" dirty="0">
                <a:ln>
                  <a:noFill/>
                </a:ln>
                <a:solidFill>
                  <a:srgbClr val="034EA2"/>
                </a:solidFill>
                <a:effectLst/>
                <a:uLnTx/>
                <a:uFillTx/>
                <a:latin typeface="Arial" charset="0"/>
                <a:ea typeface="+mn-ea"/>
                <a:cs typeface="+mn-cs"/>
              </a:endParaRPr>
            </a:p>
          </p:txBody>
        </p:sp>
        <p:pic>
          <p:nvPicPr>
            <p:cNvPr id="24" name="Picture 74"/>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7651126" y="2006928"/>
              <a:ext cx="526806" cy="526806"/>
            </a:xfrm>
            <a:prstGeom prst="rect">
              <a:avLst/>
            </a:prstGeom>
          </p:spPr>
        </p:pic>
      </p:grpSp>
      <p:grpSp>
        <p:nvGrpSpPr>
          <p:cNvPr id="25" name="Group 78"/>
          <p:cNvGrpSpPr/>
          <p:nvPr/>
        </p:nvGrpSpPr>
        <p:grpSpPr>
          <a:xfrm>
            <a:off x="4745245" y="1540616"/>
            <a:ext cx="2682212" cy="2999472"/>
            <a:chOff x="4853299" y="1928084"/>
            <a:chExt cx="2494706" cy="2789329"/>
          </a:xfrm>
        </p:grpSpPr>
        <p:sp>
          <p:nvSpPr>
            <p:cNvPr id="26" name="TextBox 13"/>
            <p:cNvSpPr txBox="1"/>
            <p:nvPr/>
          </p:nvSpPr>
          <p:spPr>
            <a:xfrm>
              <a:off x="5412179" y="1928084"/>
              <a:ext cx="1935826" cy="78483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200" b="1" i="0" u="none" strike="noStrike" kern="1200" cap="none" spc="0" normalizeH="0" baseline="0" noProof="0" dirty="0">
                  <a:ln>
                    <a:noFill/>
                  </a:ln>
                  <a:solidFill>
                    <a:srgbClr val="931680"/>
                  </a:solidFill>
                  <a:effectLst/>
                  <a:uLnTx/>
                  <a:uFillTx/>
                  <a:latin typeface="Arial" charset="0"/>
                  <a:ea typeface="+mn-ea"/>
                  <a:cs typeface="+mn-cs"/>
                </a:rPr>
                <a:t>Pillar II</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100" b="1" i="0" u="none" strike="noStrike" kern="1200" cap="all" spc="0" normalizeH="0" baseline="0" noProof="0" dirty="0">
                  <a:ln>
                    <a:noFill/>
                  </a:ln>
                  <a:solidFill>
                    <a:srgbClr val="034EA2"/>
                  </a:solidFill>
                  <a:effectLst/>
                  <a:uLnTx/>
                  <a:uFillTx/>
                  <a:latin typeface="Arial" charset="0"/>
                  <a:ea typeface="+mn-ea"/>
                  <a:cs typeface="+mn-cs"/>
                </a:rPr>
                <a:t>Global Challenges &amp; European Industrial Competitiveness</a:t>
              </a:r>
            </a:p>
          </p:txBody>
        </p:sp>
        <p:sp>
          <p:nvSpPr>
            <p:cNvPr id="27" name="TextBox 23"/>
            <p:cNvSpPr txBox="1"/>
            <p:nvPr/>
          </p:nvSpPr>
          <p:spPr>
            <a:xfrm>
              <a:off x="5130299" y="2723959"/>
              <a:ext cx="2160173" cy="1615827"/>
            </a:xfrm>
            <a:prstGeom prst="rect">
              <a:avLst/>
            </a:prstGeom>
            <a:solidFill>
              <a:schemeClr val="bg1"/>
            </a:solidFill>
          </p:spPr>
          <p:txBody>
            <a:bodyPr wrap="square" rtlCol="0">
              <a:spAutoFit/>
            </a:bodyPr>
            <a:lstStyle/>
            <a:p>
              <a:pPr marL="108000" marR="0" lvl="0" indent="-108000" algn="l" defTabSz="914400" rtl="0" eaLnBrk="1" fontAlgn="base" latinLnBrk="0" hangingPunct="1">
                <a:lnSpc>
                  <a:spcPct val="100000"/>
                </a:lnSpc>
                <a:spcBef>
                  <a:spcPct val="0"/>
                </a:spcBef>
                <a:spcAft>
                  <a:spcPct val="0"/>
                </a:spcAft>
                <a:buClr>
                  <a:srgbClr val="034EA2"/>
                </a:buClr>
                <a:buSzTx/>
                <a:buFont typeface="Arial" panose="020B0604020202020204" pitchFamily="34" charset="0"/>
                <a:buChar char="•"/>
                <a:tabLst/>
                <a:defRPr/>
              </a:pPr>
              <a:r>
                <a:rPr kumimoji="0" lang="en-US" sz="1100" b="1" i="0" u="none" strike="noStrike" kern="1200" cap="none" spc="0" normalizeH="0" baseline="0" noProof="0" dirty="0">
                  <a:ln>
                    <a:noFill/>
                  </a:ln>
                  <a:solidFill>
                    <a:srgbClr val="034EA2"/>
                  </a:solidFill>
                  <a:effectLst/>
                  <a:uLnTx/>
                  <a:uFillTx/>
                  <a:latin typeface="Arial" charset="0"/>
                  <a:ea typeface="+mn-ea"/>
                  <a:cs typeface="+mn-cs"/>
                </a:rPr>
                <a:t>Health</a:t>
              </a:r>
            </a:p>
            <a:p>
              <a:pPr marL="108000" marR="0" lvl="0" indent="-108000" algn="l" defTabSz="914400" rtl="0" eaLnBrk="1" fontAlgn="base" latinLnBrk="0" hangingPunct="1">
                <a:lnSpc>
                  <a:spcPct val="100000"/>
                </a:lnSpc>
                <a:spcBef>
                  <a:spcPct val="0"/>
                </a:spcBef>
                <a:spcAft>
                  <a:spcPct val="0"/>
                </a:spcAft>
                <a:buClr>
                  <a:srgbClr val="034EA2"/>
                </a:buClr>
                <a:buSzTx/>
                <a:buFont typeface="Arial" panose="020B0604020202020204" pitchFamily="34" charset="0"/>
                <a:buChar char="•"/>
                <a:tabLst/>
                <a:defRPr/>
              </a:pPr>
              <a:r>
                <a:rPr kumimoji="0" lang="en-GB" sz="1100" b="1" i="0" u="none" strike="noStrike" kern="1200" cap="none" spc="0" normalizeH="0" baseline="0" noProof="0" dirty="0">
                  <a:ln>
                    <a:noFill/>
                  </a:ln>
                  <a:solidFill>
                    <a:srgbClr val="034EA2"/>
                  </a:solidFill>
                  <a:effectLst/>
                  <a:uLnTx/>
                  <a:uFillTx/>
                  <a:latin typeface="Arial" charset="0"/>
                  <a:ea typeface="+mn-ea"/>
                  <a:cs typeface="+mn-cs"/>
                </a:rPr>
                <a:t>Culture, Creativity &amp; Inclusive Society </a:t>
              </a:r>
            </a:p>
            <a:p>
              <a:pPr marL="108000" marR="0" lvl="0" indent="-108000" algn="l" defTabSz="914400" rtl="0" eaLnBrk="1" fontAlgn="base" latinLnBrk="0" hangingPunct="1">
                <a:lnSpc>
                  <a:spcPct val="100000"/>
                </a:lnSpc>
                <a:spcBef>
                  <a:spcPct val="0"/>
                </a:spcBef>
                <a:spcAft>
                  <a:spcPct val="0"/>
                </a:spcAft>
                <a:buClr>
                  <a:srgbClr val="034EA2"/>
                </a:buClr>
                <a:buSzTx/>
                <a:buFont typeface="Arial" panose="020B0604020202020204" pitchFamily="34" charset="0"/>
                <a:buChar char="•"/>
                <a:tabLst/>
                <a:defRPr/>
              </a:pPr>
              <a:r>
                <a:rPr kumimoji="0" lang="en-US" sz="1100" b="1" i="0" u="none" strike="noStrike" kern="1200" cap="none" spc="0" normalizeH="0" baseline="0" noProof="0" dirty="0">
                  <a:ln>
                    <a:noFill/>
                  </a:ln>
                  <a:solidFill>
                    <a:srgbClr val="034EA2"/>
                  </a:solidFill>
                  <a:effectLst/>
                  <a:uLnTx/>
                  <a:uFillTx/>
                  <a:latin typeface="Arial" charset="0"/>
                  <a:ea typeface="+mn-ea"/>
                  <a:cs typeface="+mn-cs"/>
                </a:rPr>
                <a:t>Civil Security for Society</a:t>
              </a:r>
            </a:p>
            <a:p>
              <a:pPr marL="108000" marR="0" lvl="0" indent="-108000" algn="l" defTabSz="914400" rtl="0" eaLnBrk="1" fontAlgn="base" latinLnBrk="0" hangingPunct="1">
                <a:lnSpc>
                  <a:spcPct val="100000"/>
                </a:lnSpc>
                <a:spcBef>
                  <a:spcPct val="0"/>
                </a:spcBef>
                <a:spcAft>
                  <a:spcPct val="0"/>
                </a:spcAft>
                <a:buClr>
                  <a:srgbClr val="034EA2"/>
                </a:buClr>
                <a:buSzTx/>
                <a:buFont typeface="Arial" panose="020B0604020202020204" pitchFamily="34" charset="0"/>
                <a:buChar char="•"/>
                <a:tabLst/>
                <a:defRPr/>
              </a:pPr>
              <a:r>
                <a:rPr kumimoji="0" lang="en-US" sz="1100" b="1" i="0" u="none" strike="noStrike" kern="1200" cap="none" spc="0" normalizeH="0" baseline="0" noProof="0" dirty="0">
                  <a:ln>
                    <a:noFill/>
                  </a:ln>
                  <a:solidFill>
                    <a:srgbClr val="034EA2"/>
                  </a:solidFill>
                  <a:effectLst/>
                  <a:uLnTx/>
                  <a:uFillTx/>
                  <a:latin typeface="Arial" charset="0"/>
                  <a:ea typeface="+mn-ea"/>
                  <a:cs typeface="+mn-cs"/>
                </a:rPr>
                <a:t>Digital, Industry &amp; Space</a:t>
              </a:r>
            </a:p>
            <a:p>
              <a:pPr marL="108000" marR="0" lvl="0" indent="-108000" algn="l" defTabSz="914400" rtl="0" eaLnBrk="1" fontAlgn="base" latinLnBrk="0" hangingPunct="1">
                <a:lnSpc>
                  <a:spcPct val="100000"/>
                </a:lnSpc>
                <a:spcBef>
                  <a:spcPct val="0"/>
                </a:spcBef>
                <a:spcAft>
                  <a:spcPct val="0"/>
                </a:spcAft>
                <a:buClr>
                  <a:srgbClr val="034EA2"/>
                </a:buClr>
                <a:buSzTx/>
                <a:buFont typeface="Arial" panose="020B0604020202020204" pitchFamily="34" charset="0"/>
                <a:buChar char="•"/>
                <a:tabLst/>
                <a:defRPr/>
              </a:pPr>
              <a:r>
                <a:rPr kumimoji="0" lang="en-US" sz="1100" b="1" i="0" u="none" strike="noStrike" kern="1200" cap="none" spc="0" normalizeH="0" baseline="0" noProof="0" dirty="0">
                  <a:ln>
                    <a:noFill/>
                  </a:ln>
                  <a:solidFill>
                    <a:srgbClr val="034EA2"/>
                  </a:solidFill>
                  <a:effectLst/>
                  <a:uLnTx/>
                  <a:uFillTx/>
                  <a:latin typeface="Arial" charset="0"/>
                  <a:ea typeface="+mn-ea"/>
                  <a:cs typeface="+mn-cs"/>
                </a:rPr>
                <a:t>Climate, Energy &amp; Mobility</a:t>
              </a:r>
            </a:p>
            <a:p>
              <a:pPr marL="108000" marR="0" lvl="0" indent="-108000" algn="l" defTabSz="914400" rtl="0" eaLnBrk="1" fontAlgn="base" latinLnBrk="0" hangingPunct="1">
                <a:lnSpc>
                  <a:spcPct val="100000"/>
                </a:lnSpc>
                <a:spcBef>
                  <a:spcPct val="0"/>
                </a:spcBef>
                <a:spcAft>
                  <a:spcPct val="0"/>
                </a:spcAft>
                <a:buClr>
                  <a:srgbClr val="034EA2"/>
                </a:buClr>
                <a:buSzTx/>
                <a:buFont typeface="Arial" panose="020B0604020202020204" pitchFamily="34" charset="0"/>
                <a:buChar char="•"/>
                <a:tabLst/>
                <a:defRPr/>
              </a:pPr>
              <a:r>
                <a:rPr kumimoji="0" lang="en-US" sz="1100" b="1" i="0" u="none" strike="noStrike" kern="1200" cap="none" spc="0" normalizeH="0" baseline="0" noProof="0" dirty="0">
                  <a:ln>
                    <a:noFill/>
                  </a:ln>
                  <a:solidFill>
                    <a:srgbClr val="034EA2"/>
                  </a:solidFill>
                  <a:effectLst/>
                  <a:uLnTx/>
                  <a:uFillTx/>
                  <a:latin typeface="Arial" charset="0"/>
                  <a:ea typeface="+mn-ea"/>
                  <a:cs typeface="+mn-cs"/>
                </a:rPr>
                <a:t>Food, </a:t>
              </a:r>
              <a:r>
                <a:rPr kumimoji="0" lang="en-US" sz="1100" b="1" i="0" u="none" strike="noStrike" kern="1200" cap="none" spc="0" normalizeH="0" baseline="0" noProof="0" dirty="0" err="1">
                  <a:ln>
                    <a:noFill/>
                  </a:ln>
                  <a:solidFill>
                    <a:srgbClr val="034EA2"/>
                  </a:solidFill>
                  <a:effectLst/>
                  <a:uLnTx/>
                  <a:uFillTx/>
                  <a:latin typeface="Arial" charset="0"/>
                  <a:ea typeface="+mn-ea"/>
                  <a:cs typeface="+mn-cs"/>
                </a:rPr>
                <a:t>Bioeconomy</a:t>
              </a:r>
              <a:r>
                <a:rPr kumimoji="0" lang="en-US" sz="1100" b="1" i="0" u="none" strike="noStrike" kern="1200" cap="none" spc="0" normalizeH="0" baseline="0" noProof="0" dirty="0">
                  <a:ln>
                    <a:noFill/>
                  </a:ln>
                  <a:solidFill>
                    <a:srgbClr val="034EA2"/>
                  </a:solidFill>
                  <a:effectLst/>
                  <a:uLnTx/>
                  <a:uFillTx/>
                  <a:latin typeface="Arial" charset="0"/>
                  <a:ea typeface="+mn-ea"/>
                  <a:cs typeface="+mn-cs"/>
                </a:rPr>
                <a:t>, Natural Resources, Agriculture &amp; Environment</a:t>
              </a:r>
            </a:p>
          </p:txBody>
        </p:sp>
        <p:sp>
          <p:nvSpPr>
            <p:cNvPr id="28" name="TextBox 26"/>
            <p:cNvSpPr txBox="1"/>
            <p:nvPr/>
          </p:nvSpPr>
          <p:spPr>
            <a:xfrm rot="16200000">
              <a:off x="4413500" y="3163758"/>
              <a:ext cx="1156597" cy="276999"/>
            </a:xfrm>
            <a:prstGeom prst="rect">
              <a:avLst/>
            </a:prstGeom>
            <a:solidFill>
              <a:schemeClr val="bg1"/>
            </a:solid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1" i="0" u="none" strike="noStrike" kern="1200" cap="none" spc="0" normalizeH="0" baseline="0" noProof="0" dirty="0">
                  <a:ln>
                    <a:noFill/>
                  </a:ln>
                  <a:solidFill>
                    <a:srgbClr val="034EA2"/>
                  </a:solidFill>
                  <a:effectLst/>
                  <a:uLnTx/>
                  <a:uFillTx/>
                  <a:latin typeface="Arial" charset="0"/>
                  <a:ea typeface="+mn-ea"/>
                  <a:cs typeface="+mn-cs"/>
                </a:rPr>
                <a:t>Clusters</a:t>
              </a:r>
            </a:p>
          </p:txBody>
        </p:sp>
        <p:sp>
          <p:nvSpPr>
            <p:cNvPr id="29" name="TextBox 36"/>
            <p:cNvSpPr txBox="1"/>
            <p:nvPr/>
          </p:nvSpPr>
          <p:spPr>
            <a:xfrm>
              <a:off x="5130297" y="4455803"/>
              <a:ext cx="2160175" cy="261610"/>
            </a:xfrm>
            <a:prstGeom prst="rect">
              <a:avLst/>
            </a:prstGeom>
            <a:solidFill>
              <a:schemeClr val="bg1"/>
            </a:solidFill>
            <a:ln>
              <a:noFill/>
            </a:ln>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100" b="1" i="0" u="none" strike="noStrike" kern="1200" cap="none" spc="0" normalizeH="0" baseline="0" noProof="0" dirty="0">
                  <a:ln>
                    <a:noFill/>
                  </a:ln>
                  <a:solidFill>
                    <a:srgbClr val="034EA2"/>
                  </a:solidFill>
                  <a:effectLst/>
                  <a:uLnTx/>
                  <a:uFillTx/>
                  <a:latin typeface="Arial" charset="0"/>
                  <a:ea typeface="+mn-ea"/>
                  <a:cs typeface="+mn-cs"/>
                </a:rPr>
                <a:t>Joint Research Centre</a:t>
              </a:r>
            </a:p>
          </p:txBody>
        </p:sp>
        <p:pic>
          <p:nvPicPr>
            <p:cNvPr id="30" name="Picture 75"/>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4866761" y="2037924"/>
              <a:ext cx="487121" cy="487408"/>
            </a:xfrm>
            <a:prstGeom prst="rect">
              <a:avLst/>
            </a:prstGeom>
          </p:spPr>
        </p:pic>
      </p:grpSp>
      <p:sp>
        <p:nvSpPr>
          <p:cNvPr id="2" name="Oval 1">
            <a:extLst>
              <a:ext uri="{FF2B5EF4-FFF2-40B4-BE49-F238E27FC236}">
                <a16:creationId xmlns:a16="http://schemas.microsoft.com/office/drawing/2014/main" id="{EF2DD820-5865-6DD5-A9ED-1F1200793D86}"/>
              </a:ext>
            </a:extLst>
          </p:cNvPr>
          <p:cNvSpPr/>
          <p:nvPr/>
        </p:nvSpPr>
        <p:spPr>
          <a:xfrm>
            <a:off x="2128512" y="2587891"/>
            <a:ext cx="2471666" cy="56978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AT" sz="1800" b="0" i="0" u="none" strike="noStrike" kern="120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8327264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en-US" altLang="de-DE" dirty="0"/>
              <a:t>Staff Exchanges</a:t>
            </a:r>
            <a:r>
              <a:rPr lang="de-DE" altLang="de-DE" dirty="0"/>
              <a:t> Call 2023</a:t>
            </a:r>
            <a:endParaRPr lang="de-DE" dirty="0"/>
          </a:p>
        </p:txBody>
      </p:sp>
      <p:sp>
        <p:nvSpPr>
          <p:cNvPr id="3" name="Textplatzhalter 2"/>
          <p:cNvSpPr>
            <a:spLocks noGrp="1"/>
          </p:cNvSpPr>
          <p:nvPr>
            <p:ph idx="4294967295"/>
          </p:nvPr>
        </p:nvSpPr>
        <p:spPr>
          <a:xfrm>
            <a:off x="838200" y="1068164"/>
            <a:ext cx="10180320" cy="5056632"/>
          </a:xfrm>
        </p:spPr>
        <p:txBody>
          <a:bodyPr/>
          <a:lstStyle/>
          <a:p>
            <a:endParaRPr lang="de-DE" dirty="0"/>
          </a:p>
          <a:p>
            <a:endParaRPr lang="de-DE" dirty="0"/>
          </a:p>
          <a:p>
            <a:endParaRPr lang="de-DE" dirty="0"/>
          </a:p>
          <a:p>
            <a:endParaRPr lang="de-DE" dirty="0"/>
          </a:p>
          <a:p>
            <a:pPr marL="0" indent="0">
              <a:buNone/>
            </a:pPr>
            <a:endParaRPr lang="de-DE" dirty="0"/>
          </a:p>
          <a:p>
            <a:pPr marL="360000" indent="-360000" fontAlgn="base">
              <a:lnSpc>
                <a:spcPct val="150000"/>
              </a:lnSpc>
              <a:spcBef>
                <a:spcPts val="1200"/>
              </a:spcBef>
              <a:spcAft>
                <a:spcPts val="0"/>
              </a:spcAft>
              <a:buClr>
                <a:schemeClr val="accent2"/>
              </a:buClr>
              <a:buFont typeface="Arial" panose="020B0604020202020204" pitchFamily="34" charset="0"/>
              <a:buChar char="●"/>
            </a:pPr>
            <a:r>
              <a:rPr lang="en-GB" sz="2000" dirty="0"/>
              <a:t>Call 2021: </a:t>
            </a:r>
            <a:r>
              <a:rPr lang="en-GB" sz="2000" b="1" dirty="0">
                <a:solidFill>
                  <a:srgbClr val="024B9C"/>
                </a:solidFill>
              </a:rPr>
              <a:t>209</a:t>
            </a:r>
            <a:r>
              <a:rPr lang="en-GB" sz="2000" dirty="0"/>
              <a:t> applications, </a:t>
            </a:r>
            <a:r>
              <a:rPr lang="en-GB" sz="2000" b="1" dirty="0">
                <a:solidFill>
                  <a:srgbClr val="024B9C"/>
                </a:solidFill>
              </a:rPr>
              <a:t>71</a:t>
            </a:r>
            <a:r>
              <a:rPr lang="en-GB" sz="2000" dirty="0"/>
              <a:t> projects funded, budget: </a:t>
            </a:r>
            <a:r>
              <a:rPr lang="en-GB" sz="2000" b="1" dirty="0">
                <a:solidFill>
                  <a:srgbClr val="024B9C"/>
                </a:solidFill>
              </a:rPr>
              <a:t>72</a:t>
            </a:r>
            <a:r>
              <a:rPr lang="en-GB" sz="2000" dirty="0"/>
              <a:t> Mio € </a:t>
            </a:r>
          </a:p>
          <a:p>
            <a:pPr marL="360000" indent="-360000" fontAlgn="base">
              <a:lnSpc>
                <a:spcPct val="150000"/>
              </a:lnSpc>
              <a:spcBef>
                <a:spcPts val="1200"/>
              </a:spcBef>
              <a:spcAft>
                <a:spcPts val="0"/>
              </a:spcAft>
              <a:buClr>
                <a:schemeClr val="accent2"/>
              </a:buClr>
              <a:buFont typeface="Arial" panose="020B0604020202020204" pitchFamily="34" charset="0"/>
              <a:buChar char="●"/>
            </a:pPr>
            <a:r>
              <a:rPr lang="en-GB" sz="2000" dirty="0"/>
              <a:t>Success rate: </a:t>
            </a:r>
            <a:r>
              <a:rPr lang="en-GB" sz="2000" b="1" dirty="0">
                <a:solidFill>
                  <a:srgbClr val="024B9C"/>
                </a:solidFill>
              </a:rPr>
              <a:t>34</a:t>
            </a:r>
            <a:r>
              <a:rPr lang="en-GB" sz="2000" dirty="0"/>
              <a:t> %</a:t>
            </a:r>
          </a:p>
        </p:txBody>
      </p:sp>
      <p:graphicFrame>
        <p:nvGraphicFramePr>
          <p:cNvPr id="4" name="Tabelle 3"/>
          <p:cNvGraphicFramePr>
            <a:graphicFrameLocks noGrp="1"/>
          </p:cNvGraphicFramePr>
          <p:nvPr/>
        </p:nvGraphicFramePr>
        <p:xfrm>
          <a:off x="838200" y="1860488"/>
          <a:ext cx="7612464" cy="2199046"/>
        </p:xfrm>
        <a:graphic>
          <a:graphicData uri="http://schemas.openxmlformats.org/drawingml/2006/table">
            <a:tbl>
              <a:tblPr firstRow="1" bandRow="1">
                <a:tableStyleId>{5C22544A-7EE6-4342-B048-85BDC9FD1C3A}</a:tableStyleId>
              </a:tblPr>
              <a:tblGrid>
                <a:gridCol w="2537488">
                  <a:extLst>
                    <a:ext uri="{9D8B030D-6E8A-4147-A177-3AD203B41FA5}">
                      <a16:colId xmlns:a16="http://schemas.microsoft.com/office/drawing/2014/main" val="20000"/>
                    </a:ext>
                  </a:extLst>
                </a:gridCol>
                <a:gridCol w="2537488">
                  <a:extLst>
                    <a:ext uri="{9D8B030D-6E8A-4147-A177-3AD203B41FA5}">
                      <a16:colId xmlns:a16="http://schemas.microsoft.com/office/drawing/2014/main" val="20001"/>
                    </a:ext>
                  </a:extLst>
                </a:gridCol>
                <a:gridCol w="2537488">
                  <a:extLst>
                    <a:ext uri="{9D8B030D-6E8A-4147-A177-3AD203B41FA5}">
                      <a16:colId xmlns:a16="http://schemas.microsoft.com/office/drawing/2014/main" val="20002"/>
                    </a:ext>
                  </a:extLst>
                </a:gridCol>
              </a:tblGrid>
              <a:tr h="1260519">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de-DE" sz="2000" b="1" dirty="0">
                          <a:latin typeface="BundesSans Office Regular"/>
                        </a:rPr>
                        <a:t>Open</a:t>
                      </a:r>
                    </a:p>
                  </a:txBody>
                  <a:tcPr marL="87103" marR="87103" marT="43552" marB="43552" anchor="ctr">
                    <a:lnR w="28575" cap="flat" cmpd="sng" algn="ctr">
                      <a:solidFill>
                        <a:schemeClr val="bg1"/>
                      </a:solidFill>
                      <a:prstDash val="solid"/>
                      <a:round/>
                      <a:headEnd type="none" w="med" len="med"/>
                      <a:tailEnd type="none" w="med" len="med"/>
                    </a:lnR>
                    <a:solidFill>
                      <a:schemeClr val="accent2"/>
                    </a:solidFill>
                  </a:tcPr>
                </a:tc>
                <a:tc>
                  <a:txBody>
                    <a:bodyPr/>
                    <a:lstStyle/>
                    <a:p>
                      <a:pPr algn="ctr"/>
                      <a:r>
                        <a:rPr lang="de-DE" sz="2000" b="0" dirty="0">
                          <a:ln>
                            <a:solidFill>
                              <a:schemeClr val="bg1"/>
                            </a:solidFill>
                          </a:ln>
                          <a:latin typeface="BundesSans Office Regular"/>
                        </a:rPr>
                        <a:t>Budget</a:t>
                      </a:r>
                    </a:p>
                  </a:txBody>
                  <a:tcPr marL="87103" marR="87103" marT="43552" marB="4355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de-DE" sz="2000" b="0" dirty="0">
                          <a:ln>
                            <a:solidFill>
                              <a:schemeClr val="bg1"/>
                            </a:solidFill>
                          </a:ln>
                          <a:latin typeface="BundesSans Office Regular"/>
                        </a:rPr>
                        <a:t>Deadline</a:t>
                      </a:r>
                    </a:p>
                  </a:txBody>
                  <a:tcPr marL="87103" marR="87103" marT="43552" marB="43552" anchor="ctr">
                    <a:lnL w="28575" cap="flat" cmpd="sng" algn="ctr">
                      <a:solidFill>
                        <a:schemeClr val="bg1"/>
                      </a:solidFill>
                      <a:prstDash val="solid"/>
                      <a:round/>
                      <a:headEnd type="none" w="med" len="med"/>
                      <a:tailEnd type="none" w="med" len="med"/>
                    </a:lnL>
                    <a:lnB w="28575" cap="flat" cmpd="sng" algn="ctr">
                      <a:solidFill>
                        <a:schemeClr val="bg1"/>
                      </a:solidFill>
                      <a:prstDash val="solid"/>
                      <a:round/>
                      <a:headEnd type="none" w="med" len="med"/>
                      <a:tailEnd type="none" w="med" len="med"/>
                    </a:lnB>
                    <a:solidFill>
                      <a:schemeClr val="accent2"/>
                    </a:solidFill>
                  </a:tcPr>
                </a:tc>
                <a:extLst>
                  <a:ext uri="{0D108BD9-81ED-4DB2-BD59-A6C34878D82A}">
                    <a16:rowId xmlns:a16="http://schemas.microsoft.com/office/drawing/2014/main" val="10000"/>
                  </a:ext>
                </a:extLst>
              </a:tr>
              <a:tr h="938527">
                <a:tc>
                  <a:txBody>
                    <a:bodyPr/>
                    <a:lstStyle/>
                    <a:p>
                      <a:pPr algn="ctr"/>
                      <a:r>
                        <a:rPr lang="de-DE" sz="2000" b="1" dirty="0">
                          <a:solidFill>
                            <a:schemeClr val="tx1"/>
                          </a:solidFill>
                          <a:latin typeface="BundesSans Office Regular"/>
                        </a:rPr>
                        <a:t>5. </a:t>
                      </a:r>
                      <a:r>
                        <a:rPr lang="de-DE" sz="2000" b="1" dirty="0" err="1">
                          <a:solidFill>
                            <a:schemeClr val="tx1"/>
                          </a:solidFill>
                          <a:latin typeface="BundesSans Office Regular"/>
                        </a:rPr>
                        <a:t>October</a:t>
                      </a:r>
                      <a:r>
                        <a:rPr lang="de-DE" sz="2000" b="1" dirty="0">
                          <a:solidFill>
                            <a:schemeClr val="tx1"/>
                          </a:solidFill>
                          <a:latin typeface="BundesSans Office Regular"/>
                        </a:rPr>
                        <a:t> 2023</a:t>
                      </a:r>
                    </a:p>
                  </a:txBody>
                  <a:tcPr marL="87103" marR="87103" marT="43552" marB="43552" anchor="ctr">
                    <a:lnR w="28575" cap="flat" cmpd="sng" algn="ctr">
                      <a:solidFill>
                        <a:schemeClr val="bg1"/>
                      </a:solidFill>
                      <a:prstDash val="solid"/>
                      <a:round/>
                      <a:headEnd type="none" w="med" len="med"/>
                      <a:tailEnd type="none" w="med" len="med"/>
                    </a:lnR>
                    <a:solidFill>
                      <a:srgbClr val="B0D10E"/>
                    </a:solidFill>
                  </a:tcPr>
                </a:tc>
                <a:tc>
                  <a:txBody>
                    <a:bodyPr/>
                    <a:lstStyle/>
                    <a:p>
                      <a:pPr algn="ctr"/>
                      <a:r>
                        <a:rPr lang="de-DE" sz="2000" b="1" baseline="0" dirty="0">
                          <a:solidFill>
                            <a:schemeClr val="tx1"/>
                          </a:solidFill>
                          <a:latin typeface="BundesSans Office Regular"/>
                        </a:rPr>
                        <a:t>78.5 Mio. €</a:t>
                      </a:r>
                      <a:endParaRPr lang="de-DE" sz="2000" b="1" dirty="0">
                        <a:solidFill>
                          <a:schemeClr val="tx1"/>
                        </a:solidFill>
                        <a:latin typeface="BundesSans Office Regular"/>
                      </a:endParaRPr>
                    </a:p>
                  </a:txBody>
                  <a:tcPr marL="87103" marR="87103" marT="43552" marB="4355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rgbClr val="B0D10E"/>
                    </a:solidFill>
                  </a:tcPr>
                </a:tc>
                <a:tc>
                  <a:txBody>
                    <a:bodyPr/>
                    <a:lstStyle/>
                    <a:p>
                      <a:pPr algn="ctr"/>
                      <a:r>
                        <a:rPr lang="de-DE" sz="2000" b="1" dirty="0">
                          <a:solidFill>
                            <a:schemeClr val="tx1"/>
                          </a:solidFill>
                          <a:latin typeface="BundesSans Office Regular"/>
                        </a:rPr>
                        <a:t>28. </a:t>
                      </a:r>
                      <a:r>
                        <a:rPr lang="de-DE" sz="2000" b="1" dirty="0" err="1">
                          <a:solidFill>
                            <a:schemeClr val="tx1"/>
                          </a:solidFill>
                          <a:latin typeface="BundesSans Office Regular"/>
                        </a:rPr>
                        <a:t>February</a:t>
                      </a:r>
                      <a:r>
                        <a:rPr lang="de-DE" sz="2000" b="1" dirty="0">
                          <a:solidFill>
                            <a:schemeClr val="tx1"/>
                          </a:solidFill>
                          <a:latin typeface="BundesSans Office Regular"/>
                        </a:rPr>
                        <a:t> 2024</a:t>
                      </a:r>
                    </a:p>
                  </a:txBody>
                  <a:tcPr marL="87103" marR="87103" marT="43552" marB="43552" anchor="ctr">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solidFill>
                      <a:srgbClr val="B0D10E"/>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2615859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p:txBody>
          <a:bodyPr/>
          <a:lstStyle/>
          <a:p>
            <a:r>
              <a:rPr lang="en-GB" dirty="0"/>
              <a:t>MSCA Doctoral Networks (DN)</a:t>
            </a:r>
            <a:endParaRPr lang="en-GB" noProof="0" dirty="0"/>
          </a:p>
        </p:txBody>
      </p:sp>
      <p:sp>
        <p:nvSpPr>
          <p:cNvPr id="5" name="Inhaltsplatzhalter 4"/>
          <p:cNvSpPr>
            <a:spLocks noGrp="1"/>
          </p:cNvSpPr>
          <p:nvPr>
            <p:ph type="subTitle" idx="1"/>
          </p:nvPr>
        </p:nvSpPr>
        <p:spPr/>
        <p:txBody>
          <a:bodyPr/>
          <a:lstStyle/>
          <a:p>
            <a:r>
              <a:rPr lang="en-GB" noProof="0" dirty="0"/>
              <a:t>Training of doctoral </a:t>
            </a:r>
            <a:r>
              <a:rPr lang="en-GB" dirty="0"/>
              <a:t>c</a:t>
            </a:r>
            <a:r>
              <a:rPr lang="en-GB" noProof="0" dirty="0" err="1"/>
              <a:t>andidates</a:t>
            </a:r>
            <a:endParaRPr lang="en-GB" noProof="0" dirty="0"/>
          </a:p>
        </p:txBody>
      </p:sp>
      <p:cxnSp>
        <p:nvCxnSpPr>
          <p:cNvPr id="7" name="Straight Connector 3">
            <a:extLst>
              <a:ext uri="{FF2B5EF4-FFF2-40B4-BE49-F238E27FC236}">
                <a16:creationId xmlns:a16="http://schemas.microsoft.com/office/drawing/2014/main" id="{40B4ECF9-C79B-4ED1-92D7-661742B85B45}"/>
              </a:ext>
            </a:extLst>
          </p:cNvPr>
          <p:cNvCxnSpPr/>
          <p:nvPr/>
        </p:nvCxnSpPr>
        <p:spPr>
          <a:xfrm>
            <a:off x="1077012" y="1821102"/>
            <a:ext cx="344849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9440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noProof="0" dirty="0"/>
              <a:t>DN: General Information</a:t>
            </a:r>
          </a:p>
        </p:txBody>
      </p:sp>
      <p:sp>
        <p:nvSpPr>
          <p:cNvPr id="3" name="Inhaltsplatzhalter 2"/>
          <p:cNvSpPr>
            <a:spLocks noGrp="1"/>
          </p:cNvSpPr>
          <p:nvPr>
            <p:ph idx="4294967295"/>
          </p:nvPr>
        </p:nvSpPr>
        <p:spPr>
          <a:xfrm>
            <a:off x="838200" y="1440450"/>
            <a:ext cx="9403080" cy="4259262"/>
          </a:xfrm>
        </p:spPr>
        <p:txBody>
          <a:bodyPr/>
          <a:lstStyle/>
          <a:p>
            <a:pPr marL="360000" indent="-360000" fontAlgn="base">
              <a:lnSpc>
                <a:spcPct val="150000"/>
              </a:lnSpc>
              <a:spcAft>
                <a:spcPts val="0"/>
              </a:spcAft>
              <a:buClr>
                <a:schemeClr val="accent2"/>
              </a:buClr>
              <a:buFont typeface="Arial" panose="020B0604020202020204" pitchFamily="34" charset="0"/>
              <a:buChar char="●"/>
            </a:pPr>
            <a:r>
              <a:rPr lang="en-GB" sz="2000" dirty="0"/>
              <a:t>Institutions from EU Member States and Associated Countries to HE (MS/AC) form a network with a </a:t>
            </a:r>
            <a:r>
              <a:rPr lang="en-GB" sz="2000" b="1" dirty="0">
                <a:solidFill>
                  <a:schemeClr val="tx2"/>
                </a:solidFill>
              </a:rPr>
              <a:t>research training programme, including individual projects for doctoral candidates </a:t>
            </a:r>
            <a:r>
              <a:rPr lang="en-GB" sz="2000" dirty="0"/>
              <a:t>and apply for funding</a:t>
            </a:r>
          </a:p>
          <a:p>
            <a:pPr marL="360000" indent="-360000" fontAlgn="base">
              <a:lnSpc>
                <a:spcPct val="150000"/>
              </a:lnSpc>
              <a:spcAft>
                <a:spcPts val="0"/>
              </a:spcAft>
              <a:buClr>
                <a:schemeClr val="accent2"/>
              </a:buClr>
              <a:buFont typeface="Arial" panose="020B0604020202020204" pitchFamily="34" charset="0"/>
              <a:buChar char="●"/>
            </a:pPr>
            <a:r>
              <a:rPr lang="en-GB" sz="2000" b="1" dirty="0">
                <a:solidFill>
                  <a:schemeClr val="tx2"/>
                </a:solidFill>
              </a:rPr>
              <a:t>Innovative Training </a:t>
            </a:r>
            <a:r>
              <a:rPr lang="en-GB" sz="2000" dirty="0"/>
              <a:t>of doctoral candidates, each with a maximum of 36 months</a:t>
            </a:r>
          </a:p>
          <a:p>
            <a:pPr marL="360000" indent="-360000" fontAlgn="base">
              <a:lnSpc>
                <a:spcPct val="150000"/>
              </a:lnSpc>
              <a:spcAft>
                <a:spcPts val="0"/>
              </a:spcAft>
              <a:buClr>
                <a:schemeClr val="accent2"/>
              </a:buClr>
              <a:buFont typeface="Arial" panose="020B0604020202020204" pitchFamily="34" charset="0"/>
              <a:buChar char="●"/>
            </a:pPr>
            <a:r>
              <a:rPr lang="en-GB" sz="2000" b="1" dirty="0">
                <a:solidFill>
                  <a:schemeClr val="tx2"/>
                </a:solidFill>
              </a:rPr>
              <a:t>Recruitment and employment </a:t>
            </a:r>
            <a:r>
              <a:rPr lang="en-GB" sz="2000" dirty="0"/>
              <a:t>of doctoral candidates of any nationality with employment contract including social security coverage</a:t>
            </a:r>
            <a:endParaRPr lang="en-GB" noProof="0" dirty="0"/>
          </a:p>
          <a:p>
            <a:pPr marL="360000" indent="-360000" fontAlgn="base">
              <a:lnSpc>
                <a:spcPct val="150000"/>
              </a:lnSpc>
              <a:spcAft>
                <a:spcPts val="0"/>
              </a:spcAft>
              <a:buClr>
                <a:schemeClr val="accent2"/>
              </a:buClr>
              <a:buFont typeface="Arial" panose="020B0604020202020204" pitchFamily="34" charset="0"/>
              <a:buChar char="●"/>
            </a:pPr>
            <a:r>
              <a:rPr lang="en-GB" sz="2000" b="1" dirty="0">
                <a:solidFill>
                  <a:schemeClr val="tx2"/>
                </a:solidFill>
              </a:rPr>
              <a:t>Doctoral candidates </a:t>
            </a:r>
            <a:r>
              <a:rPr lang="en-GB" sz="2000" dirty="0"/>
              <a:t>must, at the date of recruitment by the beneficiary, have not been awarded a doctoral degree</a:t>
            </a:r>
          </a:p>
          <a:p>
            <a:endParaRPr lang="en-GB" noProof="0" dirty="0"/>
          </a:p>
        </p:txBody>
      </p:sp>
    </p:spTree>
    <p:extLst>
      <p:ext uri="{BB962C8B-B14F-4D97-AF65-F5344CB8AC3E}">
        <p14:creationId xmlns:p14="http://schemas.microsoft.com/office/powerpoint/2010/main" val="15615026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A95C66E-402F-4263-BD25-A04170C3F4AE}"/>
              </a:ext>
            </a:extLst>
          </p:cNvPr>
          <p:cNvSpPr>
            <a:spLocks noGrp="1"/>
          </p:cNvSpPr>
          <p:nvPr>
            <p:ph type="title"/>
          </p:nvPr>
        </p:nvSpPr>
        <p:spPr/>
        <p:txBody>
          <a:bodyPr/>
          <a:lstStyle/>
          <a:p>
            <a:r>
              <a:rPr lang="de-DE" dirty="0"/>
              <a:t>DN: Minimum </a:t>
            </a:r>
            <a:r>
              <a:rPr lang="de-DE" dirty="0" err="1"/>
              <a:t>Participation</a:t>
            </a:r>
            <a:endParaRPr lang="de-DE" dirty="0"/>
          </a:p>
        </p:txBody>
      </p:sp>
      <p:sp>
        <p:nvSpPr>
          <p:cNvPr id="3" name="Inhaltsplatzhalter 2">
            <a:extLst>
              <a:ext uri="{FF2B5EF4-FFF2-40B4-BE49-F238E27FC236}">
                <a16:creationId xmlns:a16="http://schemas.microsoft.com/office/drawing/2014/main" id="{CEB38C12-FA57-448C-B2C0-ED33399F9941}"/>
              </a:ext>
            </a:extLst>
          </p:cNvPr>
          <p:cNvSpPr>
            <a:spLocks noGrp="1"/>
          </p:cNvSpPr>
          <p:nvPr>
            <p:ph idx="4294967295"/>
          </p:nvPr>
        </p:nvSpPr>
        <p:spPr>
          <a:xfrm>
            <a:off x="838200" y="1817663"/>
            <a:ext cx="10496550" cy="4138613"/>
          </a:xfrm>
        </p:spPr>
        <p:txBody>
          <a:bodyPr/>
          <a:lstStyle/>
          <a:p>
            <a:pPr marL="360000" indent="-360000" fontAlgn="base">
              <a:lnSpc>
                <a:spcPct val="150000"/>
              </a:lnSpc>
              <a:spcBef>
                <a:spcPts val="1200"/>
              </a:spcBef>
              <a:spcAft>
                <a:spcPts val="0"/>
              </a:spcAft>
              <a:buClr>
                <a:schemeClr val="accent2"/>
              </a:buClr>
              <a:buFont typeface="Arial" panose="020B0604020202020204" pitchFamily="34" charset="0"/>
              <a:buChar char="●"/>
            </a:pPr>
            <a:r>
              <a:rPr lang="en-GB" sz="2000" dirty="0"/>
              <a:t>At least </a:t>
            </a:r>
            <a:r>
              <a:rPr lang="en-GB" sz="2000" b="1" dirty="0">
                <a:solidFill>
                  <a:schemeClr val="tx2"/>
                </a:solidFill>
              </a:rPr>
              <a:t>three</a:t>
            </a:r>
            <a:r>
              <a:rPr lang="en-GB" sz="2000" dirty="0"/>
              <a:t> (also for Industrial Doctorates) independent legal entities, each established in a different EU Member State or Horizon Europe Associated Country and with at least one of them established in an EU Member State</a:t>
            </a:r>
          </a:p>
          <a:p>
            <a:pPr marL="360000" indent="-360000" fontAlgn="base">
              <a:lnSpc>
                <a:spcPct val="150000"/>
              </a:lnSpc>
              <a:spcBef>
                <a:spcPts val="1200"/>
              </a:spcBef>
              <a:spcAft>
                <a:spcPts val="0"/>
              </a:spcAft>
              <a:buClr>
                <a:schemeClr val="accent2"/>
              </a:buClr>
              <a:buFont typeface="Arial" panose="020B0604020202020204" pitchFamily="34" charset="0"/>
              <a:buChar char="●"/>
            </a:pPr>
            <a:r>
              <a:rPr lang="en-US" sz="2000" dirty="0"/>
              <a:t>MSCA Doctoral Networks are indeed open to the participation </a:t>
            </a:r>
            <a:r>
              <a:rPr lang="en-US" sz="2000" u="sng" dirty="0"/>
              <a:t>of </a:t>
            </a:r>
            <a:r>
              <a:rPr lang="en-US" sz="2000" u="sng" dirty="0" err="1"/>
              <a:t>organisations</a:t>
            </a:r>
            <a:r>
              <a:rPr lang="en-US" sz="2000" u="sng" dirty="0"/>
              <a:t> from third countries</a:t>
            </a:r>
            <a:r>
              <a:rPr lang="en-US" sz="2000" dirty="0"/>
              <a:t>, in view of fostering strategic international partnerships for the training and exchange of researchers.</a:t>
            </a:r>
            <a:endParaRPr lang="en-GB" sz="2000" dirty="0"/>
          </a:p>
          <a:p>
            <a:pPr marL="360000" indent="-360000" fontAlgn="base">
              <a:lnSpc>
                <a:spcPct val="150000"/>
              </a:lnSpc>
              <a:spcBef>
                <a:spcPts val="1200"/>
              </a:spcBef>
              <a:spcAft>
                <a:spcPts val="0"/>
              </a:spcAft>
              <a:buClr>
                <a:schemeClr val="accent2"/>
              </a:buClr>
              <a:buFont typeface="Arial" panose="020B0604020202020204" pitchFamily="34" charset="0"/>
              <a:buChar char="●"/>
            </a:pPr>
            <a:r>
              <a:rPr lang="en-IE" sz="2000" dirty="0"/>
              <a:t>All beneficiaries must </a:t>
            </a:r>
            <a:r>
              <a:rPr lang="en-IE" sz="2000" b="1" dirty="0">
                <a:solidFill>
                  <a:schemeClr val="tx2"/>
                </a:solidFill>
              </a:rPr>
              <a:t>recruit at least one </a:t>
            </a:r>
            <a:r>
              <a:rPr lang="en-IE" sz="2000" dirty="0"/>
              <a:t>doctoral candidate</a:t>
            </a:r>
          </a:p>
          <a:p>
            <a:pPr marL="360000" indent="-360000" fontAlgn="base">
              <a:lnSpc>
                <a:spcPct val="150000"/>
              </a:lnSpc>
              <a:spcBef>
                <a:spcPts val="1200"/>
              </a:spcBef>
              <a:spcAft>
                <a:spcPts val="0"/>
              </a:spcAft>
              <a:buClr>
                <a:schemeClr val="accent2"/>
              </a:buClr>
              <a:buFont typeface="Arial" panose="020B0604020202020204" pitchFamily="34" charset="0"/>
              <a:buChar char="●"/>
            </a:pPr>
            <a:r>
              <a:rPr lang="en-IE" sz="2000" dirty="0"/>
              <a:t>Doctoral Candidates can be of </a:t>
            </a:r>
            <a:r>
              <a:rPr lang="en-IE" sz="2000" b="1" dirty="0">
                <a:solidFill>
                  <a:schemeClr val="tx2"/>
                </a:solidFill>
              </a:rPr>
              <a:t>any nationality</a:t>
            </a:r>
          </a:p>
          <a:p>
            <a:pPr marL="360000" indent="-360000" fontAlgn="base">
              <a:lnSpc>
                <a:spcPct val="150000"/>
              </a:lnSpc>
              <a:spcBef>
                <a:spcPts val="1200"/>
              </a:spcBef>
              <a:spcAft>
                <a:spcPts val="0"/>
              </a:spcAft>
              <a:buClr>
                <a:schemeClr val="accent2"/>
              </a:buClr>
              <a:buFont typeface="Arial" panose="020B0604020202020204" pitchFamily="34" charset="0"/>
              <a:buChar char="●"/>
            </a:pPr>
            <a:endParaRPr lang="de-DE" sz="2000" b="1" dirty="0">
              <a:solidFill>
                <a:schemeClr val="tx2"/>
              </a:solidFill>
            </a:endParaRPr>
          </a:p>
        </p:txBody>
      </p:sp>
    </p:spTree>
    <p:extLst>
      <p:ext uri="{BB962C8B-B14F-4D97-AF65-F5344CB8AC3E}">
        <p14:creationId xmlns:p14="http://schemas.microsoft.com/office/powerpoint/2010/main" val="10165813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9281F99-E892-4AC2-91C7-798447509D7E}"/>
              </a:ext>
            </a:extLst>
          </p:cNvPr>
          <p:cNvSpPr>
            <a:spLocks noGrp="1"/>
          </p:cNvSpPr>
          <p:nvPr>
            <p:ph type="title"/>
          </p:nvPr>
        </p:nvSpPr>
        <p:spPr/>
        <p:txBody>
          <a:bodyPr/>
          <a:lstStyle/>
          <a:p>
            <a:r>
              <a:rPr lang="de-DE" dirty="0"/>
              <a:t>DN: </a:t>
            </a:r>
            <a:r>
              <a:rPr lang="de-DE" dirty="0" err="1"/>
              <a:t>Types</a:t>
            </a:r>
            <a:r>
              <a:rPr lang="de-DE" dirty="0"/>
              <a:t> </a:t>
            </a:r>
            <a:r>
              <a:rPr lang="de-DE" dirty="0" err="1"/>
              <a:t>of</a:t>
            </a:r>
            <a:r>
              <a:rPr lang="de-DE" dirty="0"/>
              <a:t> Networks</a:t>
            </a:r>
            <a:br>
              <a:rPr lang="de-DE" dirty="0"/>
            </a:br>
            <a:endParaRPr lang="de-DE" dirty="0"/>
          </a:p>
        </p:txBody>
      </p:sp>
      <p:sp>
        <p:nvSpPr>
          <p:cNvPr id="3" name="Inhaltsplatzhalter 2">
            <a:extLst>
              <a:ext uri="{FF2B5EF4-FFF2-40B4-BE49-F238E27FC236}">
                <a16:creationId xmlns:a16="http://schemas.microsoft.com/office/drawing/2014/main" id="{D4CADFA6-410B-4086-AEBF-CC1B02A5FA74}"/>
              </a:ext>
            </a:extLst>
          </p:cNvPr>
          <p:cNvSpPr>
            <a:spLocks noGrp="1"/>
          </p:cNvSpPr>
          <p:nvPr>
            <p:ph idx="4294967295"/>
          </p:nvPr>
        </p:nvSpPr>
        <p:spPr>
          <a:xfrm>
            <a:off x="838200" y="1562955"/>
            <a:ext cx="11353800" cy="3989387"/>
          </a:xfrm>
        </p:spPr>
        <p:txBody>
          <a:bodyPr/>
          <a:lstStyle/>
          <a:p>
            <a:pPr marL="360000" indent="-360000" fontAlgn="base">
              <a:spcBef>
                <a:spcPts val="1200"/>
              </a:spcBef>
              <a:spcAft>
                <a:spcPts val="0"/>
              </a:spcAft>
              <a:buClr>
                <a:schemeClr val="accent2"/>
              </a:buClr>
              <a:buFont typeface="Arial" panose="020B0604020202020204" pitchFamily="34" charset="0"/>
              <a:buChar char="●"/>
            </a:pPr>
            <a:r>
              <a:rPr lang="de-DE" sz="2000" b="1" dirty="0" err="1">
                <a:solidFill>
                  <a:schemeClr val="tx2"/>
                </a:solidFill>
              </a:rPr>
              <a:t>Doctoral</a:t>
            </a:r>
            <a:r>
              <a:rPr lang="de-DE" sz="2000" b="1" dirty="0">
                <a:solidFill>
                  <a:schemeClr val="tx2"/>
                </a:solidFill>
              </a:rPr>
              <a:t> Networks</a:t>
            </a:r>
            <a:r>
              <a:rPr lang="de-DE" sz="2000" dirty="0">
                <a:solidFill>
                  <a:schemeClr val="tx2"/>
                </a:solidFill>
              </a:rPr>
              <a:t> </a:t>
            </a:r>
            <a:br>
              <a:rPr lang="de-DE" sz="2000" dirty="0">
                <a:solidFill>
                  <a:schemeClr val="tx2"/>
                </a:solidFill>
              </a:rPr>
            </a:br>
            <a:r>
              <a:rPr lang="de-DE" sz="2000" dirty="0"/>
              <a:t>max. of 360 </a:t>
            </a:r>
            <a:r>
              <a:rPr lang="de-DE" sz="2000" dirty="0" err="1"/>
              <a:t>person</a:t>
            </a:r>
            <a:r>
              <a:rPr lang="de-DE" sz="2000" dirty="0"/>
              <a:t> </a:t>
            </a:r>
            <a:r>
              <a:rPr lang="de-DE" sz="2000" dirty="0" err="1"/>
              <a:t>months</a:t>
            </a:r>
            <a:r>
              <a:rPr lang="de-DE" sz="2000" dirty="0"/>
              <a:t> (10 </a:t>
            </a:r>
            <a:r>
              <a:rPr lang="de-DE" sz="2000" dirty="0" err="1"/>
              <a:t>doctoral</a:t>
            </a:r>
            <a:r>
              <a:rPr lang="de-DE" sz="2000" dirty="0"/>
              <a:t> </a:t>
            </a:r>
            <a:r>
              <a:rPr lang="de-DE" sz="2000" dirty="0" err="1"/>
              <a:t>candidates</a:t>
            </a:r>
            <a:r>
              <a:rPr lang="de-DE" sz="2000" dirty="0"/>
              <a:t> </a:t>
            </a:r>
            <a:r>
              <a:rPr lang="de-DE" sz="2000" dirty="0" err="1"/>
              <a:t>for</a:t>
            </a:r>
            <a:r>
              <a:rPr lang="de-DE" sz="2000" dirty="0"/>
              <a:t> 36 </a:t>
            </a:r>
            <a:r>
              <a:rPr lang="de-DE" sz="2000" dirty="0" err="1"/>
              <a:t>months</a:t>
            </a:r>
            <a:r>
              <a:rPr lang="de-DE" sz="2000" dirty="0"/>
              <a:t> </a:t>
            </a:r>
            <a:r>
              <a:rPr lang="de-DE" sz="2000" dirty="0" err="1"/>
              <a:t>each</a:t>
            </a:r>
            <a:r>
              <a:rPr lang="de-DE" sz="2000" dirty="0"/>
              <a:t>)</a:t>
            </a:r>
          </a:p>
          <a:p>
            <a:pPr marL="360000" indent="-360000" fontAlgn="base">
              <a:spcBef>
                <a:spcPts val="1200"/>
              </a:spcBef>
              <a:spcAft>
                <a:spcPts val="0"/>
              </a:spcAft>
              <a:buClr>
                <a:schemeClr val="accent2"/>
              </a:buClr>
              <a:buFont typeface="Arial" panose="020B0604020202020204" pitchFamily="34" charset="0"/>
              <a:buChar char="●"/>
            </a:pPr>
            <a:r>
              <a:rPr lang="en-GB" sz="2000" b="1" dirty="0">
                <a:solidFill>
                  <a:schemeClr val="tx2"/>
                </a:solidFill>
              </a:rPr>
              <a:t>Industrial Doctorates</a:t>
            </a:r>
            <a:r>
              <a:rPr lang="en-GB" sz="2000" dirty="0"/>
              <a:t> </a:t>
            </a:r>
            <a:br>
              <a:rPr lang="en-GB" sz="2000" dirty="0"/>
            </a:br>
            <a:r>
              <a:rPr lang="en-GB" sz="2000" dirty="0"/>
              <a:t>up to 540 person months </a:t>
            </a:r>
          </a:p>
          <a:p>
            <a:pPr marL="360000" lvl="1" indent="-360000" fontAlgn="base">
              <a:spcBef>
                <a:spcPts val="1200"/>
              </a:spcBef>
              <a:spcAft>
                <a:spcPts val="0"/>
              </a:spcAft>
              <a:buClr>
                <a:schemeClr val="accent2"/>
              </a:buClr>
              <a:buFont typeface="Symbol" panose="05050102010706020507" pitchFamily="18" charset="2"/>
              <a:buChar char="-"/>
            </a:pPr>
            <a:r>
              <a:rPr lang="en-GB" dirty="0"/>
              <a:t>doctoral candidates have to spend time in the non-academic sector (min. 50%) </a:t>
            </a:r>
          </a:p>
          <a:p>
            <a:pPr marL="360000" lvl="1" indent="-360000" fontAlgn="base">
              <a:spcBef>
                <a:spcPts val="1200"/>
              </a:spcBef>
              <a:spcAft>
                <a:spcPts val="0"/>
              </a:spcAft>
              <a:buClr>
                <a:schemeClr val="accent2"/>
              </a:buClr>
              <a:buFont typeface="Symbol" panose="05050102010706020507" pitchFamily="18" charset="2"/>
              <a:buChar char="-"/>
            </a:pPr>
            <a:r>
              <a:rPr lang="en-GB" dirty="0"/>
              <a:t>min. 1 academic and 1 non-academic entity (can be in the same country)</a:t>
            </a:r>
          </a:p>
          <a:p>
            <a:pPr marL="360000" indent="-360000" fontAlgn="base">
              <a:spcBef>
                <a:spcPts val="1200"/>
              </a:spcBef>
              <a:spcAft>
                <a:spcPts val="0"/>
              </a:spcAft>
              <a:buClr>
                <a:schemeClr val="accent2"/>
              </a:buClr>
              <a:buFont typeface="Arial" panose="020B0604020202020204" pitchFamily="34" charset="0"/>
              <a:buChar char="●"/>
            </a:pPr>
            <a:r>
              <a:rPr lang="en-GB" sz="2000" b="1" dirty="0">
                <a:solidFill>
                  <a:schemeClr val="tx2"/>
                </a:solidFill>
              </a:rPr>
              <a:t>Joint Doctorates</a:t>
            </a:r>
            <a:r>
              <a:rPr lang="en-GB" sz="2000" dirty="0"/>
              <a:t> </a:t>
            </a:r>
            <a:br>
              <a:rPr lang="en-GB" sz="2000" dirty="0"/>
            </a:br>
            <a:r>
              <a:rPr lang="en-GB" sz="2000" dirty="0"/>
              <a:t>up to 540 person months</a:t>
            </a:r>
          </a:p>
          <a:p>
            <a:pPr marL="360000" lvl="1" indent="-360000" fontAlgn="base">
              <a:spcBef>
                <a:spcPts val="1200"/>
              </a:spcBef>
              <a:spcAft>
                <a:spcPts val="0"/>
              </a:spcAft>
              <a:buClr>
                <a:schemeClr val="accent2"/>
              </a:buClr>
              <a:buFont typeface="Symbol" panose="05050102010706020507" pitchFamily="18" charset="2"/>
              <a:buChar char="-"/>
            </a:pPr>
            <a:r>
              <a:rPr lang="en-GB" dirty="0"/>
              <a:t>joint, double or multiple doctoral degrees</a:t>
            </a:r>
          </a:p>
          <a:p>
            <a:pPr marL="360000" lvl="1" indent="-360000" fontAlgn="base">
              <a:spcBef>
                <a:spcPts val="1200"/>
              </a:spcBef>
              <a:spcAft>
                <a:spcPts val="0"/>
              </a:spcAft>
              <a:buClr>
                <a:schemeClr val="accent2"/>
              </a:buClr>
              <a:buFont typeface="Symbol" panose="05050102010706020507" pitchFamily="18" charset="2"/>
              <a:buChar char="-"/>
            </a:pPr>
            <a:r>
              <a:rPr lang="en-US" dirty="0"/>
              <a:t>entities must be entitled to award doctoral degrees</a:t>
            </a:r>
          </a:p>
          <a:p>
            <a:pPr marL="360000" lvl="1" indent="-360000" fontAlgn="base">
              <a:spcBef>
                <a:spcPts val="1200"/>
              </a:spcBef>
              <a:spcAft>
                <a:spcPts val="0"/>
              </a:spcAft>
              <a:buClr>
                <a:schemeClr val="accent2"/>
              </a:buClr>
              <a:buFont typeface="Symbol" panose="05050102010706020507" pitchFamily="18" charset="2"/>
              <a:buChar char="-"/>
            </a:pPr>
            <a:r>
              <a:rPr lang="en-US" dirty="0"/>
              <a:t>at least two of the institutions must be established in a MS/AC</a:t>
            </a:r>
            <a:endParaRPr lang="de-DE" dirty="0"/>
          </a:p>
          <a:p>
            <a:pPr marL="0" indent="0">
              <a:buNone/>
            </a:pPr>
            <a:endParaRPr lang="de-DE" dirty="0"/>
          </a:p>
          <a:p>
            <a:endParaRPr lang="de-DE" dirty="0"/>
          </a:p>
          <a:p>
            <a:endParaRPr lang="de-DE" dirty="0"/>
          </a:p>
          <a:p>
            <a:endParaRPr lang="de-DE" dirty="0"/>
          </a:p>
          <a:p>
            <a:endParaRPr lang="de-DE" dirty="0"/>
          </a:p>
        </p:txBody>
      </p:sp>
    </p:spTree>
    <p:extLst>
      <p:ext uri="{BB962C8B-B14F-4D97-AF65-F5344CB8AC3E}">
        <p14:creationId xmlns:p14="http://schemas.microsoft.com/office/powerpoint/2010/main" val="4321279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D</a:t>
            </a:r>
            <a:r>
              <a:rPr lang="en-GB" noProof="0" dirty="0"/>
              <a:t>N: Mobility Rule</a:t>
            </a:r>
          </a:p>
        </p:txBody>
      </p:sp>
      <p:sp>
        <p:nvSpPr>
          <p:cNvPr id="3" name="Inhaltsplatzhalter 2"/>
          <p:cNvSpPr>
            <a:spLocks noGrp="1"/>
          </p:cNvSpPr>
          <p:nvPr>
            <p:ph idx="4294967295"/>
          </p:nvPr>
        </p:nvSpPr>
        <p:spPr>
          <a:xfrm>
            <a:off x="838199" y="1740682"/>
            <a:ext cx="9529689" cy="3800475"/>
          </a:xfrm>
        </p:spPr>
        <p:txBody>
          <a:bodyPr/>
          <a:lstStyle/>
          <a:p>
            <a:pPr marL="360000" indent="-360000" fontAlgn="base">
              <a:lnSpc>
                <a:spcPct val="150000"/>
              </a:lnSpc>
              <a:spcAft>
                <a:spcPts val="0"/>
              </a:spcAft>
              <a:buClr>
                <a:schemeClr val="accent2"/>
              </a:buClr>
              <a:buFont typeface="Arial" panose="020B0604020202020204" pitchFamily="34" charset="0"/>
              <a:buChar char="●"/>
            </a:pPr>
            <a:r>
              <a:rPr lang="en-GB" sz="2000" dirty="0"/>
              <a:t>Doctoral Candidates must not have resided or carried out their main activity (work, studies, etc.) in the country of the recruiting beneficiary for more than 12 months in the 3 years immediately before the recruitment date</a:t>
            </a:r>
          </a:p>
          <a:p>
            <a:endParaRPr lang="en-GB" noProof="0" dirty="0"/>
          </a:p>
          <a:p>
            <a:endParaRPr lang="en-GB" noProof="0" dirty="0"/>
          </a:p>
        </p:txBody>
      </p:sp>
    </p:spTree>
    <p:extLst>
      <p:ext uri="{BB962C8B-B14F-4D97-AF65-F5344CB8AC3E}">
        <p14:creationId xmlns:p14="http://schemas.microsoft.com/office/powerpoint/2010/main" val="21782701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DN: Funding</a:t>
            </a:r>
          </a:p>
        </p:txBody>
      </p:sp>
      <p:sp>
        <p:nvSpPr>
          <p:cNvPr id="3" name="Inhaltsplatzhalter 2"/>
          <p:cNvSpPr>
            <a:spLocks noGrp="1"/>
          </p:cNvSpPr>
          <p:nvPr>
            <p:ph idx="4294967295"/>
          </p:nvPr>
        </p:nvSpPr>
        <p:spPr>
          <a:xfrm>
            <a:off x="838200" y="1481913"/>
            <a:ext cx="10496550" cy="4138613"/>
          </a:xfrm>
        </p:spPr>
        <p:txBody>
          <a:bodyPr/>
          <a:lstStyle/>
          <a:p>
            <a:pPr marL="360000" indent="-360000" fontAlgn="base">
              <a:lnSpc>
                <a:spcPct val="150000"/>
              </a:lnSpc>
              <a:spcAft>
                <a:spcPts val="0"/>
              </a:spcAft>
              <a:buClr>
                <a:schemeClr val="accent2"/>
              </a:buClr>
              <a:buFont typeface="Arial" panose="020B0604020202020204" pitchFamily="34" charset="0"/>
              <a:buChar char="●"/>
            </a:pPr>
            <a:r>
              <a:rPr lang="en-GB" sz="2000" dirty="0"/>
              <a:t>Only unit costs</a:t>
            </a:r>
          </a:p>
          <a:p>
            <a:pPr marL="360000" lvl="0" indent="-360000" fontAlgn="base">
              <a:lnSpc>
                <a:spcPct val="150000"/>
              </a:lnSpc>
              <a:spcAft>
                <a:spcPts val="0"/>
              </a:spcAft>
              <a:buClr>
                <a:schemeClr val="accent2"/>
              </a:buClr>
              <a:buFont typeface="Arial" panose="020B0604020202020204" pitchFamily="34" charset="0"/>
              <a:buChar char="●"/>
            </a:pPr>
            <a:r>
              <a:rPr lang="en-GB" altLang="de-DE" sz="2000" dirty="0"/>
              <a:t>Living Allowance is multiplied by correction coefficient of the host country</a:t>
            </a:r>
            <a:r>
              <a:rPr lang="de-DE" altLang="de-DE" sz="2000" dirty="0"/>
              <a:t> (e.g. Georgia: 62.2%)</a:t>
            </a:r>
          </a:p>
          <a:p>
            <a:pPr marL="360000" indent="-360000" fontAlgn="base">
              <a:lnSpc>
                <a:spcPct val="150000"/>
              </a:lnSpc>
              <a:spcAft>
                <a:spcPts val="0"/>
              </a:spcAft>
              <a:buClr>
                <a:schemeClr val="accent2"/>
              </a:buClr>
              <a:buFont typeface="Arial" panose="020B0604020202020204" pitchFamily="34" charset="0"/>
              <a:buChar char="●"/>
            </a:pPr>
            <a:r>
              <a:rPr lang="en-GB" altLang="de-DE" sz="2000" dirty="0"/>
              <a:t>Allowances are employer‘s gross amount</a:t>
            </a:r>
          </a:p>
          <a:p>
            <a:pPr lvl="0"/>
            <a:endParaRPr lang="en-US" altLang="de-DE" kern="0" dirty="0">
              <a:solidFill>
                <a:srgbClr val="000000"/>
              </a:solidFill>
              <a:ea typeface="ヒラギノ角ゴ Pro W3"/>
            </a:endParaRPr>
          </a:p>
          <a:p>
            <a:pPr lvl="0"/>
            <a:endParaRPr lang="en-US" altLang="de-DE" kern="0" dirty="0">
              <a:solidFill>
                <a:srgbClr val="000000"/>
              </a:solidFill>
              <a:ea typeface="ヒラギノ角ゴ Pro W3"/>
            </a:endParaRPr>
          </a:p>
          <a:p>
            <a:endParaRPr lang="de-DE" dirty="0"/>
          </a:p>
        </p:txBody>
      </p:sp>
      <p:graphicFrame>
        <p:nvGraphicFramePr>
          <p:cNvPr id="6" name="Tabelle 5"/>
          <p:cNvGraphicFramePr>
            <a:graphicFrameLocks noGrp="1"/>
          </p:cNvGraphicFramePr>
          <p:nvPr/>
        </p:nvGraphicFramePr>
        <p:xfrm>
          <a:off x="1050240" y="3615395"/>
          <a:ext cx="10072469" cy="2324547"/>
        </p:xfrm>
        <a:graphic>
          <a:graphicData uri="http://schemas.openxmlformats.org/drawingml/2006/table">
            <a:tbl>
              <a:tblPr firstRow="1" bandRow="1">
                <a:tableStyleId>{5C22544A-7EE6-4342-B048-85BDC9FD1C3A}</a:tableStyleId>
              </a:tblPr>
              <a:tblGrid>
                <a:gridCol w="1695180">
                  <a:extLst>
                    <a:ext uri="{9D8B030D-6E8A-4147-A177-3AD203B41FA5}">
                      <a16:colId xmlns:a16="http://schemas.microsoft.com/office/drawing/2014/main" val="20000"/>
                    </a:ext>
                  </a:extLst>
                </a:gridCol>
                <a:gridCol w="1709310">
                  <a:extLst>
                    <a:ext uri="{9D8B030D-6E8A-4147-A177-3AD203B41FA5}">
                      <a16:colId xmlns:a16="http://schemas.microsoft.com/office/drawing/2014/main" val="20001"/>
                    </a:ext>
                  </a:extLst>
                </a:gridCol>
                <a:gridCol w="1522930">
                  <a:extLst>
                    <a:ext uri="{9D8B030D-6E8A-4147-A177-3AD203B41FA5}">
                      <a16:colId xmlns:a16="http://schemas.microsoft.com/office/drawing/2014/main" val="20002"/>
                    </a:ext>
                  </a:extLst>
                </a:gridCol>
                <a:gridCol w="1522930">
                  <a:extLst>
                    <a:ext uri="{9D8B030D-6E8A-4147-A177-3AD203B41FA5}">
                      <a16:colId xmlns:a16="http://schemas.microsoft.com/office/drawing/2014/main" val="3746547901"/>
                    </a:ext>
                  </a:extLst>
                </a:gridCol>
                <a:gridCol w="1798317">
                  <a:extLst>
                    <a:ext uri="{9D8B030D-6E8A-4147-A177-3AD203B41FA5}">
                      <a16:colId xmlns:a16="http://schemas.microsoft.com/office/drawing/2014/main" val="20003"/>
                    </a:ext>
                  </a:extLst>
                </a:gridCol>
                <a:gridCol w="1823802">
                  <a:extLst>
                    <a:ext uri="{9D8B030D-6E8A-4147-A177-3AD203B41FA5}">
                      <a16:colId xmlns:a16="http://schemas.microsoft.com/office/drawing/2014/main" val="20004"/>
                    </a:ext>
                  </a:extLst>
                </a:gridCol>
              </a:tblGrid>
              <a:tr h="757865">
                <a:tc gridSpan="4">
                  <a:txBody>
                    <a:bodyPr/>
                    <a:lstStyle/>
                    <a:p>
                      <a:pPr algn="ctr"/>
                      <a:r>
                        <a:rPr lang="de-DE" sz="1600" dirty="0">
                          <a:latin typeface="BundesSans Office Regular"/>
                          <a:cs typeface="Arial" panose="020B0604020202020204" pitchFamily="34" charset="0"/>
                        </a:rPr>
                        <a:t>Researcher </a:t>
                      </a:r>
                      <a:r>
                        <a:rPr lang="de-DE" sz="1600" dirty="0" err="1">
                          <a:latin typeface="BundesSans Office Regular"/>
                          <a:cs typeface="Arial" panose="020B0604020202020204" pitchFamily="34" charset="0"/>
                        </a:rPr>
                        <a:t>unit</a:t>
                      </a:r>
                      <a:r>
                        <a:rPr lang="de-DE" sz="1600" dirty="0">
                          <a:latin typeface="BundesSans Office Regular"/>
                          <a:cs typeface="Arial" panose="020B0604020202020204" pitchFamily="34" charset="0"/>
                        </a:rPr>
                        <a:t> </a:t>
                      </a:r>
                      <a:r>
                        <a:rPr lang="de-DE" sz="1600" dirty="0" err="1">
                          <a:latin typeface="BundesSans Office Regular"/>
                          <a:cs typeface="Arial" panose="020B0604020202020204" pitchFamily="34" charset="0"/>
                        </a:rPr>
                        <a:t>costs</a:t>
                      </a:r>
                      <a:r>
                        <a:rPr lang="de-DE" sz="1600" dirty="0">
                          <a:latin typeface="BundesSans Office Regular"/>
                          <a:cs typeface="Arial" panose="020B0604020202020204" pitchFamily="34" charset="0"/>
                        </a:rPr>
                        <a:t> </a:t>
                      </a:r>
                    </a:p>
                    <a:p>
                      <a:pPr algn="ctr"/>
                      <a:r>
                        <a:rPr lang="de-DE" sz="1600" dirty="0">
                          <a:latin typeface="BundesSans Office Regular"/>
                          <a:cs typeface="Arial" panose="020B0604020202020204" pitchFamily="34" charset="0"/>
                        </a:rPr>
                        <a:t>[</a:t>
                      </a:r>
                      <a:r>
                        <a:rPr lang="de-DE" sz="1600" dirty="0" err="1">
                          <a:latin typeface="BundesSans Office Regular"/>
                          <a:cs typeface="Arial" panose="020B0604020202020204" pitchFamily="34" charset="0"/>
                        </a:rPr>
                        <a:t>person</a:t>
                      </a:r>
                      <a:r>
                        <a:rPr lang="de-DE" sz="1600" dirty="0">
                          <a:latin typeface="BundesSans Office Regular"/>
                          <a:cs typeface="Arial" panose="020B0604020202020204" pitchFamily="34" charset="0"/>
                        </a:rPr>
                        <a:t>/</a:t>
                      </a:r>
                      <a:r>
                        <a:rPr lang="de-DE" sz="1600" dirty="0" err="1">
                          <a:latin typeface="BundesSans Office Regular"/>
                          <a:cs typeface="Arial" panose="020B0604020202020204" pitchFamily="34" charset="0"/>
                        </a:rPr>
                        <a:t>month</a:t>
                      </a:r>
                      <a:r>
                        <a:rPr lang="de-DE" sz="1600" dirty="0">
                          <a:latin typeface="BundesSans Office Regular"/>
                          <a:cs typeface="Arial" panose="020B0604020202020204" pitchFamily="34" charset="0"/>
                        </a:rPr>
                        <a:t>]</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accent2"/>
                    </a:solidFill>
                  </a:tcPr>
                </a:tc>
                <a:tc hMerge="1">
                  <a:txBody>
                    <a:bodyPr/>
                    <a:lstStyle/>
                    <a:p>
                      <a:endParaRPr lang="de-DE" dirty="0"/>
                    </a:p>
                  </a:txBody>
                  <a:tcPr/>
                </a:tc>
                <a:tc hMerge="1">
                  <a:txBody>
                    <a:bodyPr/>
                    <a:lstStyle/>
                    <a:p>
                      <a:endParaRPr lang="de-DE"/>
                    </a:p>
                  </a:txBody>
                  <a:tcPr/>
                </a:tc>
                <a:tc hMerge="1">
                  <a:txBody>
                    <a:bodyPr/>
                    <a:lstStyle/>
                    <a:p>
                      <a:pPr algn="ctr"/>
                      <a:endParaRPr lang="de-DE" sz="2000" dirty="0">
                        <a:latin typeface="BundesSans Office" panose="020B0002030500000203"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0778A5"/>
                    </a:solidFill>
                  </a:tcPr>
                </a:tc>
                <a:tc gridSpan="2">
                  <a:txBody>
                    <a:bodyPr/>
                    <a:lstStyle/>
                    <a:p>
                      <a:pPr algn="ctr"/>
                      <a:r>
                        <a:rPr lang="de-DE" sz="1600" dirty="0" err="1">
                          <a:latin typeface="BundesSans Office Regular"/>
                          <a:cs typeface="Arial" panose="020B0604020202020204" pitchFamily="34" charset="0"/>
                        </a:rPr>
                        <a:t>Institutional</a:t>
                      </a:r>
                      <a:r>
                        <a:rPr lang="de-DE" sz="1600" dirty="0">
                          <a:latin typeface="BundesSans Office Regular"/>
                          <a:cs typeface="Arial" panose="020B0604020202020204" pitchFamily="34" charset="0"/>
                        </a:rPr>
                        <a:t> </a:t>
                      </a:r>
                      <a:r>
                        <a:rPr lang="de-DE" sz="1600" dirty="0" err="1">
                          <a:latin typeface="BundesSans Office Regular"/>
                          <a:cs typeface="Arial" panose="020B0604020202020204" pitchFamily="34" charset="0"/>
                        </a:rPr>
                        <a:t>unit</a:t>
                      </a:r>
                      <a:r>
                        <a:rPr lang="de-DE" sz="1600" baseline="0" dirty="0">
                          <a:latin typeface="BundesSans Office Regular"/>
                          <a:cs typeface="Arial" panose="020B0604020202020204" pitchFamily="34" charset="0"/>
                        </a:rPr>
                        <a:t> </a:t>
                      </a:r>
                      <a:r>
                        <a:rPr lang="de-DE" sz="1600" baseline="0" dirty="0" err="1">
                          <a:latin typeface="BundesSans Office Regular"/>
                          <a:cs typeface="Arial" panose="020B0604020202020204" pitchFamily="34" charset="0"/>
                        </a:rPr>
                        <a:t>costs</a:t>
                      </a:r>
                      <a:endParaRPr lang="de-DE" sz="1600" baseline="0" dirty="0">
                        <a:latin typeface="BundesSans Office Regular"/>
                        <a:cs typeface="Arial" panose="020B0604020202020204" pitchFamily="34" charset="0"/>
                      </a:endParaRPr>
                    </a:p>
                    <a:p>
                      <a:pPr algn="ctr"/>
                      <a:r>
                        <a:rPr lang="de-DE" sz="1600" baseline="0" dirty="0">
                          <a:latin typeface="BundesSans Office Regular"/>
                          <a:cs typeface="Arial" panose="020B0604020202020204" pitchFamily="34" charset="0"/>
                        </a:rPr>
                        <a:t>[</a:t>
                      </a:r>
                      <a:r>
                        <a:rPr lang="de-DE" sz="1600" baseline="0" dirty="0" err="1">
                          <a:latin typeface="BundesSans Office Regular"/>
                          <a:cs typeface="Arial" panose="020B0604020202020204" pitchFamily="34" charset="0"/>
                        </a:rPr>
                        <a:t>person</a:t>
                      </a:r>
                      <a:r>
                        <a:rPr lang="de-DE" sz="1600" baseline="0" dirty="0">
                          <a:latin typeface="BundesSans Office Regular"/>
                          <a:cs typeface="Arial" panose="020B0604020202020204" pitchFamily="34" charset="0"/>
                        </a:rPr>
                        <a:t>/</a:t>
                      </a:r>
                      <a:r>
                        <a:rPr lang="de-DE" sz="1600" baseline="0" dirty="0" err="1">
                          <a:latin typeface="BundesSans Office Regular"/>
                          <a:cs typeface="Arial" panose="020B0604020202020204" pitchFamily="34" charset="0"/>
                        </a:rPr>
                        <a:t>month</a:t>
                      </a:r>
                      <a:r>
                        <a:rPr lang="de-DE" sz="1600" baseline="0" dirty="0">
                          <a:latin typeface="BundesSans Office Regular"/>
                          <a:cs typeface="Arial" panose="020B0604020202020204" pitchFamily="34" charset="0"/>
                        </a:rPr>
                        <a:t>]</a:t>
                      </a:r>
                      <a:endParaRPr lang="de-DE" sz="1600" dirty="0">
                        <a:latin typeface="BundesSans Office Regular"/>
                        <a:cs typeface="Arial" panose="020B0604020202020204" pitchFamily="34" charset="0"/>
                      </a:endParaRPr>
                    </a:p>
                  </a:txBody>
                  <a:tcPr anchor="ctr">
                    <a:lnL w="38100" cap="flat" cmpd="sng" algn="ctr">
                      <a:solidFill>
                        <a:schemeClr val="bg1"/>
                      </a:solidFill>
                      <a:prstDash val="solid"/>
                      <a:round/>
                      <a:headEnd type="none" w="med" len="med"/>
                      <a:tailEnd type="none" w="med" len="med"/>
                    </a:lnL>
                    <a:solidFill>
                      <a:schemeClr val="accent2"/>
                    </a:solidFill>
                  </a:tcPr>
                </a:tc>
                <a:tc hMerge="1">
                  <a:txBody>
                    <a:bodyPr/>
                    <a:lstStyle/>
                    <a:p>
                      <a:endParaRPr lang="de-DE" dirty="0"/>
                    </a:p>
                  </a:txBody>
                  <a:tcPr/>
                </a:tc>
                <a:extLst>
                  <a:ext uri="{0D108BD9-81ED-4DB2-BD59-A6C34878D82A}">
                    <a16:rowId xmlns:a16="http://schemas.microsoft.com/office/drawing/2014/main" val="10000"/>
                  </a:ext>
                </a:extLst>
              </a:tr>
              <a:tr h="783341">
                <a:tc>
                  <a:txBody>
                    <a:bodyPr/>
                    <a:lstStyle/>
                    <a:p>
                      <a:pPr algn="ctr"/>
                      <a:r>
                        <a:rPr lang="de-DE" sz="1400" b="1" dirty="0">
                          <a:solidFill>
                            <a:schemeClr val="tx1"/>
                          </a:solidFill>
                          <a:latin typeface="BundesSans Office Regular"/>
                          <a:cs typeface="Arial" panose="020B0604020202020204" pitchFamily="34" charset="0"/>
                        </a:rPr>
                        <a:t>Living </a:t>
                      </a:r>
                      <a:r>
                        <a:rPr lang="de-DE" sz="1400" b="1" dirty="0" err="1">
                          <a:solidFill>
                            <a:schemeClr val="tx1"/>
                          </a:solidFill>
                          <a:latin typeface="BundesSans Office Regular"/>
                          <a:cs typeface="Arial" panose="020B0604020202020204" pitchFamily="34" charset="0"/>
                        </a:rPr>
                        <a:t>allowance</a:t>
                      </a:r>
                      <a:endParaRPr lang="de-DE" sz="1400" b="1" dirty="0">
                        <a:solidFill>
                          <a:schemeClr val="tx1"/>
                        </a:solidFill>
                        <a:latin typeface="BundesSans Office Regular"/>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rgbClr val="B0D10E"/>
                    </a:solidFill>
                  </a:tcPr>
                </a:tc>
                <a:tc>
                  <a:txBody>
                    <a:bodyPr/>
                    <a:lstStyle/>
                    <a:p>
                      <a:pPr algn="ctr"/>
                      <a:r>
                        <a:rPr lang="de-DE" sz="1400" b="1" dirty="0">
                          <a:solidFill>
                            <a:schemeClr val="tx1"/>
                          </a:solidFill>
                          <a:latin typeface="BundesSans Office Regular"/>
                          <a:cs typeface="Arial" panose="020B0604020202020204" pitchFamily="34" charset="0"/>
                        </a:rPr>
                        <a:t>Mobility </a:t>
                      </a:r>
                      <a:r>
                        <a:rPr lang="de-DE" sz="1400" b="1" dirty="0" err="1">
                          <a:solidFill>
                            <a:schemeClr val="tx1"/>
                          </a:solidFill>
                          <a:latin typeface="BundesSans Office Regular"/>
                          <a:cs typeface="Arial" panose="020B0604020202020204" pitchFamily="34" charset="0"/>
                        </a:rPr>
                        <a:t>allowance</a:t>
                      </a:r>
                      <a:endParaRPr lang="de-DE" sz="1400" b="1" dirty="0">
                        <a:solidFill>
                          <a:schemeClr val="tx1"/>
                        </a:solidFill>
                        <a:latin typeface="BundesSans Office Regular"/>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rgbClr val="B0D10E"/>
                    </a:solidFill>
                  </a:tcPr>
                </a:tc>
                <a:tc>
                  <a:txBody>
                    <a:bodyPr/>
                    <a:lstStyle/>
                    <a:p>
                      <a:pPr algn="ctr"/>
                      <a:r>
                        <a:rPr lang="de-DE" sz="1400" b="1" dirty="0">
                          <a:solidFill>
                            <a:schemeClr val="tx1"/>
                          </a:solidFill>
                          <a:latin typeface="BundesSans Office Regular"/>
                          <a:cs typeface="Arial" panose="020B0604020202020204" pitchFamily="34" charset="0"/>
                        </a:rPr>
                        <a:t>Family </a:t>
                      </a:r>
                      <a:r>
                        <a:rPr lang="de-DE" sz="1400" b="1" dirty="0" err="1">
                          <a:solidFill>
                            <a:schemeClr val="tx1"/>
                          </a:solidFill>
                          <a:latin typeface="BundesSans Office Regular"/>
                          <a:cs typeface="Arial" panose="020B0604020202020204" pitchFamily="34" charset="0"/>
                        </a:rPr>
                        <a:t>allowance</a:t>
                      </a:r>
                      <a:endParaRPr lang="de-DE" sz="1400" b="1" dirty="0">
                        <a:solidFill>
                          <a:schemeClr val="tx1"/>
                        </a:solidFill>
                        <a:latin typeface="BundesSans Office Regular"/>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rgbClr val="B0D10E"/>
                    </a:solidFill>
                  </a:tcPr>
                </a:tc>
                <a:tc>
                  <a:txBody>
                    <a:bodyPr/>
                    <a:lstStyle/>
                    <a:p>
                      <a:pPr algn="ctr"/>
                      <a:r>
                        <a:rPr lang="de-DE" sz="1400" b="1" dirty="0">
                          <a:solidFill>
                            <a:schemeClr val="tx1"/>
                          </a:solidFill>
                          <a:latin typeface="BundesSans Office Regular"/>
                          <a:cs typeface="Arial" panose="020B0604020202020204" pitchFamily="34" charset="0"/>
                        </a:rPr>
                        <a:t>Long-term </a:t>
                      </a:r>
                      <a:r>
                        <a:rPr lang="de-DE" sz="1400" b="1" dirty="0" err="1">
                          <a:solidFill>
                            <a:schemeClr val="tx1"/>
                          </a:solidFill>
                          <a:latin typeface="BundesSans Office Regular"/>
                          <a:cs typeface="Arial" panose="020B0604020202020204" pitchFamily="34" charset="0"/>
                        </a:rPr>
                        <a:t>leave</a:t>
                      </a:r>
                      <a:r>
                        <a:rPr lang="de-DE" sz="1400" b="1" dirty="0">
                          <a:solidFill>
                            <a:schemeClr val="tx1"/>
                          </a:solidFill>
                          <a:latin typeface="BundesSans Office Regular"/>
                          <a:cs typeface="Arial" panose="020B0604020202020204" pitchFamily="34" charset="0"/>
                        </a:rPr>
                        <a:t> </a:t>
                      </a:r>
                      <a:r>
                        <a:rPr lang="de-DE" sz="1400" b="1" dirty="0" err="1">
                          <a:solidFill>
                            <a:schemeClr val="tx1"/>
                          </a:solidFill>
                          <a:latin typeface="BundesSans Office Regular"/>
                          <a:cs typeface="Arial" panose="020B0604020202020204" pitchFamily="34" charset="0"/>
                        </a:rPr>
                        <a:t>allowance</a:t>
                      </a:r>
                      <a:endParaRPr lang="de-DE" sz="1400" b="1" dirty="0">
                        <a:solidFill>
                          <a:schemeClr val="tx1"/>
                        </a:solidFill>
                        <a:latin typeface="BundesSans Office Regular"/>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rgbClr val="B0D10E"/>
                    </a:solidFill>
                  </a:tcPr>
                </a:tc>
                <a:tc>
                  <a:txBody>
                    <a:bodyPr/>
                    <a:lstStyle/>
                    <a:p>
                      <a:pPr algn="ctr"/>
                      <a:r>
                        <a:rPr lang="de-DE" sz="1400" b="1" dirty="0">
                          <a:solidFill>
                            <a:schemeClr val="tx1"/>
                          </a:solidFill>
                          <a:latin typeface="BundesSans Office Regular"/>
                          <a:cs typeface="Arial" panose="020B0604020202020204" pitchFamily="34" charset="0"/>
                        </a:rPr>
                        <a:t>Research, Training </a:t>
                      </a:r>
                      <a:r>
                        <a:rPr lang="de-DE" sz="1400" b="1" dirty="0" err="1">
                          <a:solidFill>
                            <a:schemeClr val="tx1"/>
                          </a:solidFill>
                          <a:latin typeface="BundesSans Office Regular"/>
                          <a:cs typeface="Arial" panose="020B0604020202020204" pitchFamily="34" charset="0"/>
                        </a:rPr>
                        <a:t>and</a:t>
                      </a:r>
                      <a:r>
                        <a:rPr lang="de-DE" sz="1400" b="1" dirty="0">
                          <a:solidFill>
                            <a:schemeClr val="tx1"/>
                          </a:solidFill>
                          <a:latin typeface="BundesSans Office Regular"/>
                          <a:cs typeface="Arial" panose="020B0604020202020204" pitchFamily="34" charset="0"/>
                        </a:rPr>
                        <a:t> Networking</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rgbClr val="B0D10E"/>
                    </a:solidFill>
                  </a:tcPr>
                </a:tc>
                <a:tc>
                  <a:txBody>
                    <a:bodyPr/>
                    <a:lstStyle/>
                    <a:p>
                      <a:pPr algn="ctr"/>
                      <a:r>
                        <a:rPr lang="de-DE" sz="1400" b="1" dirty="0">
                          <a:solidFill>
                            <a:schemeClr val="tx1"/>
                          </a:solidFill>
                          <a:latin typeface="BundesSans Office Regular"/>
                          <a:cs typeface="Arial" panose="020B0604020202020204" pitchFamily="34" charset="0"/>
                        </a:rPr>
                        <a:t>Management and </a:t>
                      </a:r>
                      <a:r>
                        <a:rPr lang="de-DE" sz="1400" b="1" dirty="0" err="1">
                          <a:solidFill>
                            <a:schemeClr val="tx1"/>
                          </a:solidFill>
                          <a:latin typeface="BundesSans Office Regular"/>
                          <a:cs typeface="Arial" panose="020B0604020202020204" pitchFamily="34" charset="0"/>
                        </a:rPr>
                        <a:t>indirect</a:t>
                      </a:r>
                      <a:r>
                        <a:rPr lang="de-DE" sz="1400" b="1" dirty="0">
                          <a:solidFill>
                            <a:schemeClr val="tx1"/>
                          </a:solidFill>
                          <a:latin typeface="BundesSans Office Regular"/>
                          <a:cs typeface="Arial" panose="020B0604020202020204" pitchFamily="34" charset="0"/>
                        </a:rPr>
                        <a:t> </a:t>
                      </a:r>
                      <a:r>
                        <a:rPr lang="de-DE" sz="1400" b="1" dirty="0" err="1">
                          <a:solidFill>
                            <a:schemeClr val="tx1"/>
                          </a:solidFill>
                          <a:latin typeface="BundesSans Office Regular"/>
                          <a:cs typeface="Arial" panose="020B0604020202020204" pitchFamily="34" charset="0"/>
                        </a:rPr>
                        <a:t>contributions</a:t>
                      </a:r>
                      <a:endParaRPr lang="de-DE" sz="1400" b="1" dirty="0">
                        <a:solidFill>
                          <a:schemeClr val="tx1"/>
                        </a:solidFill>
                        <a:latin typeface="BundesSans Office Regular"/>
                        <a:cs typeface="Arial" panose="020B0604020202020204" pitchFamily="34" charset="0"/>
                      </a:endParaRPr>
                    </a:p>
                  </a:txBody>
                  <a:tcPr anchor="ctr">
                    <a:lnL w="3810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solidFill>
                      <a:srgbClr val="B0D10E"/>
                    </a:solidFill>
                  </a:tcPr>
                </a:tc>
                <a:extLst>
                  <a:ext uri="{0D108BD9-81ED-4DB2-BD59-A6C34878D82A}">
                    <a16:rowId xmlns:a16="http://schemas.microsoft.com/office/drawing/2014/main" val="10001"/>
                  </a:ext>
                </a:extLst>
              </a:tr>
              <a:tr h="783341">
                <a:tc>
                  <a:txBody>
                    <a:bodyPr/>
                    <a:lstStyle/>
                    <a:p>
                      <a:pPr algn="ctr"/>
                      <a:r>
                        <a:rPr lang="de-DE" sz="1400" b="1" dirty="0">
                          <a:solidFill>
                            <a:schemeClr val="tx1"/>
                          </a:solidFill>
                          <a:latin typeface="BundesSans Office Regular"/>
                          <a:cs typeface="Arial" panose="020B0604020202020204" pitchFamily="34" charset="0"/>
                        </a:rPr>
                        <a:t>3400 €*</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B0D10E"/>
                    </a:solidFill>
                  </a:tcPr>
                </a:tc>
                <a:tc>
                  <a:txBody>
                    <a:bodyPr/>
                    <a:lstStyle/>
                    <a:p>
                      <a:pPr algn="ctr"/>
                      <a:r>
                        <a:rPr lang="de-DE" sz="1400" b="1" dirty="0">
                          <a:solidFill>
                            <a:schemeClr val="tx1"/>
                          </a:solidFill>
                          <a:latin typeface="BundesSans Office Regular"/>
                          <a:cs typeface="Arial" panose="020B0604020202020204" pitchFamily="34" charset="0"/>
                        </a:rPr>
                        <a:t>600 €</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B0D10E"/>
                    </a:solidFill>
                  </a:tcPr>
                </a:tc>
                <a:tc>
                  <a:txBody>
                    <a:bodyPr/>
                    <a:lstStyle/>
                    <a:p>
                      <a:pPr algn="ctr"/>
                      <a:r>
                        <a:rPr lang="de-DE" sz="1400" b="1" dirty="0">
                          <a:solidFill>
                            <a:schemeClr val="tx1"/>
                          </a:solidFill>
                          <a:latin typeface="BundesSans Office Regular"/>
                          <a:cs typeface="Arial" panose="020B0604020202020204" pitchFamily="34" charset="0"/>
                        </a:rPr>
                        <a:t>660 €</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B0D10E"/>
                    </a:solidFill>
                  </a:tcPr>
                </a:tc>
                <a:tc>
                  <a:txBody>
                    <a:bodyPr/>
                    <a:lstStyle/>
                    <a:p>
                      <a:pPr algn="ctr"/>
                      <a:r>
                        <a:rPr lang="de-DE" sz="1400" b="1" dirty="0">
                          <a:solidFill>
                            <a:schemeClr val="tx1"/>
                          </a:solidFill>
                          <a:latin typeface="BundesSans Office Regular"/>
                          <a:cs typeface="Arial" panose="020B0604020202020204" pitchFamily="34" charset="0"/>
                        </a:rPr>
                        <a:t>4000 € x % </a:t>
                      </a:r>
                      <a:r>
                        <a:rPr lang="de-DE" sz="1400" b="1" dirty="0" err="1">
                          <a:solidFill>
                            <a:schemeClr val="tx1"/>
                          </a:solidFill>
                          <a:latin typeface="BundesSans Office Regular"/>
                          <a:cs typeface="Arial" panose="020B0604020202020204" pitchFamily="34" charset="0"/>
                        </a:rPr>
                        <a:t>covered</a:t>
                      </a:r>
                      <a:r>
                        <a:rPr lang="de-DE" sz="1400" b="1" dirty="0">
                          <a:solidFill>
                            <a:schemeClr val="tx1"/>
                          </a:solidFill>
                          <a:latin typeface="BundesSans Office Regular"/>
                          <a:cs typeface="Arial" panose="020B0604020202020204" pitchFamily="34" charset="0"/>
                        </a:rPr>
                        <a:t> </a:t>
                      </a:r>
                      <a:r>
                        <a:rPr lang="de-DE" sz="1400" b="1" dirty="0" err="1">
                          <a:solidFill>
                            <a:schemeClr val="tx1"/>
                          </a:solidFill>
                          <a:latin typeface="BundesSans Office Regular"/>
                          <a:cs typeface="Arial" panose="020B0604020202020204" pitchFamily="34" charset="0"/>
                        </a:rPr>
                        <a:t>by</a:t>
                      </a:r>
                      <a:r>
                        <a:rPr lang="de-DE" sz="1400" b="1" dirty="0">
                          <a:solidFill>
                            <a:schemeClr val="tx1"/>
                          </a:solidFill>
                          <a:latin typeface="BundesSans Office Regular"/>
                          <a:cs typeface="Arial" panose="020B0604020202020204" pitchFamily="34" charset="0"/>
                        </a:rPr>
                        <a:t> </a:t>
                      </a:r>
                      <a:r>
                        <a:rPr lang="de-DE" sz="1400" b="1" dirty="0" err="1">
                          <a:solidFill>
                            <a:schemeClr val="tx1"/>
                          </a:solidFill>
                          <a:latin typeface="BundesSans Office Regular"/>
                          <a:cs typeface="Arial" panose="020B0604020202020204" pitchFamily="34" charset="0"/>
                        </a:rPr>
                        <a:t>the</a:t>
                      </a:r>
                      <a:r>
                        <a:rPr lang="de-DE" sz="1400" b="1" dirty="0">
                          <a:solidFill>
                            <a:schemeClr val="tx1"/>
                          </a:solidFill>
                          <a:latin typeface="BundesSans Office Regular"/>
                          <a:cs typeface="Arial" panose="020B0604020202020204" pitchFamily="34" charset="0"/>
                        </a:rPr>
                        <a:t> </a:t>
                      </a:r>
                      <a:r>
                        <a:rPr lang="de-DE" sz="1400" b="1" dirty="0" err="1">
                          <a:solidFill>
                            <a:schemeClr val="tx1"/>
                          </a:solidFill>
                          <a:latin typeface="BundesSans Office Regular"/>
                          <a:cs typeface="Arial" panose="020B0604020202020204" pitchFamily="34" charset="0"/>
                        </a:rPr>
                        <a:t>beneficiary</a:t>
                      </a:r>
                      <a:endParaRPr lang="de-DE" sz="1400" b="1" dirty="0">
                        <a:solidFill>
                          <a:schemeClr val="tx1"/>
                        </a:solidFill>
                        <a:latin typeface="BundesSans Office Regular"/>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B0D10E"/>
                    </a:solidFill>
                  </a:tcPr>
                </a:tc>
                <a:tc>
                  <a:txBody>
                    <a:bodyPr/>
                    <a:lstStyle/>
                    <a:p>
                      <a:pPr algn="ctr"/>
                      <a:r>
                        <a:rPr lang="de-DE" sz="1400" b="1" dirty="0">
                          <a:solidFill>
                            <a:schemeClr val="tx1"/>
                          </a:solidFill>
                          <a:latin typeface="BundesSans Office Regular"/>
                          <a:cs typeface="Arial" panose="020B0604020202020204" pitchFamily="34" charset="0"/>
                        </a:rPr>
                        <a:t>1600 €</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B0D10E"/>
                    </a:solidFill>
                  </a:tcPr>
                </a:tc>
                <a:tc>
                  <a:txBody>
                    <a:bodyPr/>
                    <a:lstStyle/>
                    <a:p>
                      <a:pPr algn="ctr"/>
                      <a:r>
                        <a:rPr lang="de-DE" sz="1400" b="1" dirty="0">
                          <a:solidFill>
                            <a:schemeClr val="tx1"/>
                          </a:solidFill>
                          <a:latin typeface="BundesSans Office Regular"/>
                          <a:cs typeface="Arial" panose="020B0604020202020204" pitchFamily="34" charset="0"/>
                        </a:rPr>
                        <a:t>1200 €</a:t>
                      </a:r>
                    </a:p>
                  </a:txBody>
                  <a:tcPr anchor="ct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solidFill>
                      <a:srgbClr val="B0D10E"/>
                    </a:solidFill>
                  </a:tcPr>
                </a:tc>
                <a:extLst>
                  <a:ext uri="{0D108BD9-81ED-4DB2-BD59-A6C34878D82A}">
                    <a16:rowId xmlns:a16="http://schemas.microsoft.com/office/drawing/2014/main" val="10002"/>
                  </a:ext>
                </a:extLst>
              </a:tr>
            </a:tbl>
          </a:graphicData>
        </a:graphic>
      </p:graphicFrame>
      <p:sp>
        <p:nvSpPr>
          <p:cNvPr id="4" name="Textfeld 3">
            <a:extLst>
              <a:ext uri="{FF2B5EF4-FFF2-40B4-BE49-F238E27FC236}">
                <a16:creationId xmlns:a16="http://schemas.microsoft.com/office/drawing/2014/main" id="{71643AB6-7B0B-4C9C-805A-101F64701C2C}"/>
              </a:ext>
            </a:extLst>
          </p:cNvPr>
          <p:cNvSpPr txBox="1"/>
          <p:nvPr/>
        </p:nvSpPr>
        <p:spPr>
          <a:xfrm>
            <a:off x="2395271" y="6203092"/>
            <a:ext cx="7683303"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dirty="0">
                <a:ln>
                  <a:noFill/>
                </a:ln>
                <a:solidFill>
                  <a:srgbClr val="4D4D4D"/>
                </a:solidFill>
                <a:effectLst/>
                <a:uLnTx/>
                <a:uFillTx/>
                <a:latin typeface="BundesSans Office Regular"/>
                <a:ea typeface="+mn-ea"/>
                <a:cs typeface="+mn-cs"/>
              </a:rPr>
              <a:t>Family </a:t>
            </a:r>
            <a:r>
              <a:rPr kumimoji="0" lang="de-DE" sz="1400" b="0" i="0" u="none" strike="noStrike" kern="1200" cap="none" spc="0" normalizeH="0" baseline="0" noProof="0" dirty="0" err="1">
                <a:ln>
                  <a:noFill/>
                </a:ln>
                <a:solidFill>
                  <a:srgbClr val="4D4D4D"/>
                </a:solidFill>
                <a:effectLst/>
                <a:uLnTx/>
                <a:uFillTx/>
                <a:latin typeface="BundesSans Office Regular"/>
                <a:ea typeface="+mn-ea"/>
                <a:cs typeface="+mn-cs"/>
              </a:rPr>
              <a:t>Allowance</a:t>
            </a:r>
            <a:r>
              <a:rPr kumimoji="0" lang="de-DE" sz="1400" b="0" i="0" u="none" strike="noStrike" kern="1200" cap="none" spc="0" normalizeH="0" baseline="0" noProof="0" dirty="0">
                <a:ln>
                  <a:noFill/>
                </a:ln>
                <a:solidFill>
                  <a:srgbClr val="4D4D4D"/>
                </a:solidFill>
                <a:effectLst/>
                <a:uLnTx/>
                <a:uFillTx/>
                <a:latin typeface="BundesSans Office Regular"/>
                <a:ea typeface="+mn-ea"/>
                <a:cs typeface="+mn-cs"/>
              </a:rPr>
              <a:t>: Can </a:t>
            </a:r>
            <a:r>
              <a:rPr kumimoji="0" lang="de-DE" sz="1400" b="0" i="0" u="none" strike="noStrike" kern="1200" cap="none" spc="0" normalizeH="0" baseline="0" noProof="0" dirty="0" err="1">
                <a:ln>
                  <a:noFill/>
                </a:ln>
                <a:solidFill>
                  <a:srgbClr val="4D4D4D"/>
                </a:solidFill>
                <a:effectLst/>
                <a:uLnTx/>
                <a:uFillTx/>
                <a:latin typeface="BundesSans Office Regular"/>
                <a:ea typeface="+mn-ea"/>
                <a:cs typeface="+mn-cs"/>
              </a:rPr>
              <a:t>be</a:t>
            </a:r>
            <a:r>
              <a:rPr kumimoji="0" lang="de-DE" sz="1400" b="0" i="0" u="none" strike="noStrike" kern="1200" cap="none" spc="0" normalizeH="0" baseline="0" noProof="0" dirty="0">
                <a:ln>
                  <a:noFill/>
                </a:ln>
                <a:solidFill>
                  <a:srgbClr val="4D4D4D"/>
                </a:solidFill>
                <a:effectLst/>
                <a:uLnTx/>
                <a:uFillTx/>
                <a:latin typeface="BundesSans Office Regular"/>
                <a:ea typeface="+mn-ea"/>
                <a:cs typeface="+mn-cs"/>
              </a:rPr>
              <a:t> </a:t>
            </a:r>
            <a:r>
              <a:rPr kumimoji="0" lang="de-DE" sz="1400" b="0" i="0" u="none" strike="noStrike" kern="1200" cap="none" spc="0" normalizeH="0" baseline="0" noProof="0" dirty="0" err="1">
                <a:ln>
                  <a:noFill/>
                </a:ln>
                <a:solidFill>
                  <a:srgbClr val="4D4D4D"/>
                </a:solidFill>
                <a:effectLst/>
                <a:uLnTx/>
                <a:uFillTx/>
                <a:latin typeface="BundesSans Office Regular"/>
                <a:ea typeface="+mn-ea"/>
                <a:cs typeface="+mn-cs"/>
              </a:rPr>
              <a:t>adapted</a:t>
            </a:r>
            <a:r>
              <a:rPr kumimoji="0" lang="de-DE" sz="1400" b="0" i="0" u="none" strike="noStrike" kern="1200" cap="none" spc="0" normalizeH="0" baseline="0" noProof="0" dirty="0">
                <a:ln>
                  <a:noFill/>
                </a:ln>
                <a:solidFill>
                  <a:srgbClr val="4D4D4D"/>
                </a:solidFill>
                <a:effectLst/>
                <a:uLnTx/>
                <a:uFillTx/>
                <a:latin typeface="BundesSans Office Regular"/>
                <a:ea typeface="+mn-ea"/>
                <a:cs typeface="+mn-cs"/>
              </a:rPr>
              <a:t> </a:t>
            </a:r>
            <a:r>
              <a:rPr kumimoji="0" lang="de-DE" sz="1400" b="0" i="0" u="none" strike="noStrike" kern="1200" cap="none" spc="0" normalizeH="0" baseline="0" noProof="0" dirty="0" err="1">
                <a:ln>
                  <a:noFill/>
                </a:ln>
                <a:solidFill>
                  <a:srgbClr val="4D4D4D"/>
                </a:solidFill>
                <a:effectLst/>
                <a:uLnTx/>
                <a:uFillTx/>
                <a:latin typeface="BundesSans Office Regular"/>
                <a:ea typeface="+mn-ea"/>
                <a:cs typeface="+mn-cs"/>
              </a:rPr>
              <a:t>now</a:t>
            </a:r>
            <a:r>
              <a:rPr kumimoji="0" lang="de-DE" sz="1400" b="0" i="0" u="none" strike="noStrike" kern="1200" cap="none" spc="0" normalizeH="0" baseline="0" noProof="0" dirty="0">
                <a:ln>
                  <a:noFill/>
                </a:ln>
                <a:solidFill>
                  <a:srgbClr val="4D4D4D"/>
                </a:solidFill>
                <a:effectLst/>
                <a:uLnTx/>
                <a:uFillTx/>
                <a:latin typeface="BundesSans Office Regular"/>
                <a:ea typeface="+mn-ea"/>
                <a:cs typeface="+mn-cs"/>
              </a:rPr>
              <a:t> </a:t>
            </a:r>
            <a:r>
              <a:rPr kumimoji="0" lang="de-DE" sz="1400" b="0" i="0" u="none" strike="noStrike" kern="1200" cap="none" spc="0" normalizeH="0" baseline="0" noProof="0" dirty="0" err="1">
                <a:ln>
                  <a:noFill/>
                </a:ln>
                <a:solidFill>
                  <a:srgbClr val="4D4D4D"/>
                </a:solidFill>
                <a:effectLst/>
                <a:uLnTx/>
                <a:uFillTx/>
                <a:latin typeface="BundesSans Office Regular"/>
                <a:ea typeface="+mn-ea"/>
                <a:cs typeface="+mn-cs"/>
              </a:rPr>
              <a:t>if</a:t>
            </a:r>
            <a:r>
              <a:rPr kumimoji="0" lang="de-DE" sz="1400" b="0" i="0" u="none" strike="noStrike" kern="1200" cap="none" spc="0" normalizeH="0" baseline="0" noProof="0" dirty="0">
                <a:ln>
                  <a:noFill/>
                </a:ln>
                <a:solidFill>
                  <a:srgbClr val="4D4D4D"/>
                </a:solidFill>
                <a:effectLst/>
                <a:uLnTx/>
                <a:uFillTx/>
                <a:latin typeface="BundesSans Office Regular"/>
                <a:ea typeface="+mn-ea"/>
                <a:cs typeface="+mn-cs"/>
              </a:rPr>
              <a:t> </a:t>
            </a:r>
            <a:r>
              <a:rPr kumimoji="0" lang="de-DE" sz="1400" b="0" i="0" u="none" strike="noStrike" kern="1200" cap="none" spc="0" normalizeH="0" baseline="0" noProof="0" dirty="0" err="1">
                <a:ln>
                  <a:noFill/>
                </a:ln>
                <a:solidFill>
                  <a:srgbClr val="4D4D4D"/>
                </a:solidFill>
                <a:effectLst/>
                <a:uLnTx/>
                <a:uFillTx/>
                <a:latin typeface="BundesSans Office Regular"/>
                <a:ea typeface="+mn-ea"/>
                <a:cs typeface="+mn-cs"/>
              </a:rPr>
              <a:t>the</a:t>
            </a:r>
            <a:r>
              <a:rPr kumimoji="0" lang="de-DE" sz="1400" b="0" i="0" u="none" strike="noStrike" kern="1200" cap="none" spc="0" normalizeH="0" baseline="0" noProof="0" dirty="0">
                <a:ln>
                  <a:noFill/>
                </a:ln>
                <a:solidFill>
                  <a:srgbClr val="4D4D4D"/>
                </a:solidFill>
                <a:effectLst/>
                <a:uLnTx/>
                <a:uFillTx/>
                <a:latin typeface="BundesSans Office Regular"/>
                <a:ea typeface="+mn-ea"/>
                <a:cs typeface="+mn-cs"/>
              </a:rPr>
              <a:t> </a:t>
            </a:r>
            <a:r>
              <a:rPr kumimoji="0" lang="de-DE" sz="1400" b="0" i="0" u="none" strike="noStrike" kern="1200" cap="none" spc="0" normalizeH="0" baseline="0" noProof="0" dirty="0" err="1">
                <a:ln>
                  <a:noFill/>
                </a:ln>
                <a:solidFill>
                  <a:srgbClr val="4D4D4D"/>
                </a:solidFill>
                <a:effectLst/>
                <a:uLnTx/>
                <a:uFillTx/>
                <a:latin typeface="BundesSans Office Regular"/>
                <a:ea typeface="+mn-ea"/>
                <a:cs typeface="+mn-cs"/>
              </a:rPr>
              <a:t>researcher</a:t>
            </a:r>
            <a:r>
              <a:rPr kumimoji="0" lang="de-DE" sz="1400" b="0" i="0" u="none" strike="noStrike" kern="1200" cap="none" spc="0" normalizeH="0" baseline="0" noProof="0" dirty="0">
                <a:ln>
                  <a:noFill/>
                </a:ln>
                <a:solidFill>
                  <a:srgbClr val="4D4D4D"/>
                </a:solidFill>
                <a:effectLst/>
                <a:uLnTx/>
                <a:uFillTx/>
                <a:latin typeface="BundesSans Office Regular"/>
                <a:ea typeface="+mn-ea"/>
                <a:cs typeface="+mn-cs"/>
              </a:rPr>
              <a:t> </a:t>
            </a:r>
            <a:r>
              <a:rPr kumimoji="0" lang="de-DE" sz="1400" b="0" i="0" u="none" strike="noStrike" kern="1200" cap="none" spc="0" normalizeH="0" baseline="0" noProof="0" dirty="0" err="1">
                <a:ln>
                  <a:noFill/>
                </a:ln>
                <a:solidFill>
                  <a:srgbClr val="4D4D4D"/>
                </a:solidFill>
                <a:effectLst/>
                <a:uLnTx/>
                <a:uFillTx/>
                <a:latin typeface="BundesSans Office Regular"/>
                <a:ea typeface="+mn-ea"/>
                <a:cs typeface="+mn-cs"/>
              </a:rPr>
              <a:t>acquires</a:t>
            </a:r>
            <a:r>
              <a:rPr kumimoji="0" lang="de-DE" sz="1400" b="0" i="0" u="none" strike="noStrike" kern="1200" cap="none" spc="0" normalizeH="0" baseline="0" noProof="0" dirty="0">
                <a:ln>
                  <a:noFill/>
                </a:ln>
                <a:solidFill>
                  <a:srgbClr val="4D4D4D"/>
                </a:solidFill>
                <a:effectLst/>
                <a:uLnTx/>
                <a:uFillTx/>
                <a:latin typeface="BundesSans Office Regular"/>
                <a:ea typeface="+mn-ea"/>
                <a:cs typeface="+mn-cs"/>
              </a:rPr>
              <a:t> </a:t>
            </a:r>
            <a:r>
              <a:rPr kumimoji="0" lang="de-DE" sz="1400" b="0" i="0" u="none" strike="noStrike" kern="1200" cap="none" spc="0" normalizeH="0" baseline="0" noProof="0" dirty="0" err="1">
                <a:ln>
                  <a:noFill/>
                </a:ln>
                <a:solidFill>
                  <a:srgbClr val="4D4D4D"/>
                </a:solidFill>
                <a:effectLst/>
                <a:uLnTx/>
                <a:uFillTx/>
                <a:latin typeface="BundesSans Office Regular"/>
                <a:ea typeface="+mn-ea"/>
                <a:cs typeface="+mn-cs"/>
              </a:rPr>
              <a:t>family</a:t>
            </a:r>
            <a:r>
              <a:rPr kumimoji="0" lang="de-DE" sz="1400" b="0" i="0" u="none" strike="noStrike" kern="1200" cap="none" spc="0" normalizeH="0" baseline="0" noProof="0" dirty="0">
                <a:ln>
                  <a:noFill/>
                </a:ln>
                <a:solidFill>
                  <a:srgbClr val="4D4D4D"/>
                </a:solidFill>
                <a:effectLst/>
                <a:uLnTx/>
                <a:uFillTx/>
                <a:latin typeface="BundesSans Office Regular"/>
                <a:ea typeface="+mn-ea"/>
                <a:cs typeface="+mn-cs"/>
              </a:rPr>
              <a:t> </a:t>
            </a:r>
            <a:r>
              <a:rPr kumimoji="0" lang="de-DE" sz="1400" b="0" i="0" u="none" strike="noStrike" kern="1200" cap="none" spc="0" normalizeH="0" baseline="0" noProof="0" dirty="0" err="1">
                <a:ln>
                  <a:noFill/>
                </a:ln>
                <a:solidFill>
                  <a:srgbClr val="4D4D4D"/>
                </a:solidFill>
                <a:effectLst/>
                <a:uLnTx/>
                <a:uFillTx/>
                <a:latin typeface="BundesSans Office Regular"/>
                <a:ea typeface="+mn-ea"/>
                <a:cs typeface="+mn-cs"/>
              </a:rPr>
              <a:t>obligations</a:t>
            </a:r>
            <a:r>
              <a:rPr kumimoji="0" lang="de-DE" sz="1400" b="0" i="0" u="none" strike="noStrike" kern="1200" cap="none" spc="0" normalizeH="0" baseline="0" noProof="0" dirty="0">
                <a:ln>
                  <a:noFill/>
                </a:ln>
                <a:solidFill>
                  <a:srgbClr val="4D4D4D"/>
                </a:solidFill>
                <a:effectLst/>
                <a:uLnTx/>
                <a:uFillTx/>
                <a:latin typeface="BundesSans Office Regular"/>
                <a:ea typeface="+mn-ea"/>
                <a:cs typeface="+mn-cs"/>
              </a:rPr>
              <a:t> </a:t>
            </a:r>
            <a:r>
              <a:rPr kumimoji="0" lang="de-DE" sz="1400" b="0" i="0" u="none" strike="noStrike" kern="1200" cap="none" spc="0" normalizeH="0" baseline="0" noProof="0" dirty="0" err="1">
                <a:ln>
                  <a:noFill/>
                </a:ln>
                <a:solidFill>
                  <a:srgbClr val="4D4D4D"/>
                </a:solidFill>
                <a:effectLst/>
                <a:uLnTx/>
                <a:uFillTx/>
                <a:latin typeface="BundesSans Office Regular"/>
                <a:ea typeface="+mn-ea"/>
                <a:cs typeface="+mn-cs"/>
              </a:rPr>
              <a:t>during</a:t>
            </a:r>
            <a:r>
              <a:rPr kumimoji="0" lang="de-DE" sz="1400" b="0" i="0" u="none" strike="noStrike" kern="1200" cap="none" spc="0" normalizeH="0" baseline="0" noProof="0" dirty="0">
                <a:ln>
                  <a:noFill/>
                </a:ln>
                <a:solidFill>
                  <a:srgbClr val="4D4D4D"/>
                </a:solidFill>
                <a:effectLst/>
                <a:uLnTx/>
                <a:uFillTx/>
                <a:latin typeface="BundesSans Office Regular"/>
                <a:ea typeface="+mn-ea"/>
                <a:cs typeface="+mn-cs"/>
              </a:rPr>
              <a:t> </a:t>
            </a:r>
            <a:r>
              <a:rPr kumimoji="0" lang="de-DE" sz="1400" b="0" i="0" u="none" strike="noStrike" kern="1200" cap="none" spc="0" normalizeH="0" baseline="0" noProof="0" dirty="0" err="1">
                <a:ln>
                  <a:noFill/>
                </a:ln>
                <a:solidFill>
                  <a:srgbClr val="4D4D4D"/>
                </a:solidFill>
                <a:effectLst/>
                <a:uLnTx/>
                <a:uFillTx/>
                <a:latin typeface="BundesSans Office Regular"/>
                <a:ea typeface="+mn-ea"/>
                <a:cs typeface="+mn-cs"/>
              </a:rPr>
              <a:t>the</a:t>
            </a:r>
            <a:r>
              <a:rPr kumimoji="0" lang="de-DE" sz="1400" b="0" i="0" u="none" strike="noStrike" kern="1200" cap="none" spc="0" normalizeH="0" baseline="0" noProof="0" dirty="0">
                <a:ln>
                  <a:noFill/>
                </a:ln>
                <a:solidFill>
                  <a:srgbClr val="4D4D4D"/>
                </a:solidFill>
                <a:effectLst/>
                <a:uLnTx/>
                <a:uFillTx/>
                <a:latin typeface="BundesSans Office Regular"/>
                <a:ea typeface="+mn-ea"/>
                <a:cs typeface="+mn-cs"/>
              </a:rPr>
              <a:t> </a:t>
            </a:r>
            <a:r>
              <a:rPr kumimoji="0" lang="de-DE" sz="1400" b="0" i="0" u="none" strike="noStrike" kern="1200" cap="none" spc="0" normalizeH="0" baseline="0" noProof="0" dirty="0" err="1">
                <a:ln>
                  <a:noFill/>
                </a:ln>
                <a:solidFill>
                  <a:srgbClr val="4D4D4D"/>
                </a:solidFill>
                <a:effectLst/>
                <a:uLnTx/>
                <a:uFillTx/>
                <a:latin typeface="BundesSans Office Regular"/>
                <a:ea typeface="+mn-ea"/>
                <a:cs typeface="+mn-cs"/>
              </a:rPr>
              <a:t>action</a:t>
            </a:r>
            <a:r>
              <a:rPr kumimoji="0" lang="de-DE" sz="1400" b="0" i="0" u="none" strike="noStrike" kern="1200" cap="none" spc="0" normalizeH="0" baseline="0" noProof="0" dirty="0">
                <a:ln>
                  <a:noFill/>
                </a:ln>
                <a:solidFill>
                  <a:srgbClr val="4D4D4D"/>
                </a:solidFill>
                <a:effectLst/>
                <a:uLnTx/>
                <a:uFillTx/>
                <a:latin typeface="BundesSans Office Regular"/>
                <a:ea typeface="+mn-ea"/>
                <a:cs typeface="+mn-cs"/>
              </a:rPr>
              <a:t> </a:t>
            </a:r>
            <a:r>
              <a:rPr kumimoji="0" lang="de-DE" sz="1400" b="0" i="0" u="none" strike="noStrike" kern="1200" cap="none" spc="0" normalizeH="0" baseline="0" noProof="0" dirty="0" err="1">
                <a:ln>
                  <a:noFill/>
                </a:ln>
                <a:solidFill>
                  <a:srgbClr val="4D4D4D"/>
                </a:solidFill>
                <a:effectLst/>
                <a:uLnTx/>
                <a:uFillTx/>
                <a:latin typeface="BundesSans Office Regular"/>
                <a:ea typeface="+mn-ea"/>
                <a:cs typeface="+mn-cs"/>
              </a:rPr>
              <a:t>duration</a:t>
            </a:r>
            <a:endParaRPr kumimoji="0" lang="de-DE" sz="1400" b="0" i="0" u="none" strike="noStrike" kern="1200" cap="none" spc="0" normalizeH="0" baseline="0" noProof="0" dirty="0">
              <a:ln>
                <a:noFill/>
              </a:ln>
              <a:solidFill>
                <a:srgbClr val="4D4D4D"/>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400" b="0" i="0" u="none" strike="noStrike" kern="1200" cap="none" spc="0" normalizeH="0" baseline="0" noProof="0" dirty="0">
              <a:ln>
                <a:noFill/>
              </a:ln>
              <a:solidFill>
                <a:srgbClr val="4D4D4D"/>
              </a:solidFill>
              <a:effectLst/>
              <a:uLnTx/>
              <a:uFillTx/>
              <a:latin typeface="Arial"/>
              <a:ea typeface="+mn-ea"/>
              <a:cs typeface="+mn-cs"/>
            </a:endParaRPr>
          </a:p>
        </p:txBody>
      </p:sp>
    </p:spTree>
    <p:extLst>
      <p:ext uri="{BB962C8B-B14F-4D97-AF65-F5344CB8AC3E}">
        <p14:creationId xmlns:p14="http://schemas.microsoft.com/office/powerpoint/2010/main" val="9376591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50C8EFB-58D5-4688-BA7F-B0614B568897}"/>
              </a:ext>
            </a:extLst>
          </p:cNvPr>
          <p:cNvSpPr>
            <a:spLocks noGrp="1"/>
          </p:cNvSpPr>
          <p:nvPr>
            <p:ph type="title"/>
          </p:nvPr>
        </p:nvSpPr>
        <p:spPr>
          <a:xfrm>
            <a:off x="819150" y="180310"/>
            <a:ext cx="10515600" cy="600164"/>
          </a:xfrm>
        </p:spPr>
        <p:txBody>
          <a:bodyPr/>
          <a:lstStyle/>
          <a:p>
            <a:r>
              <a:rPr lang="de-DE" dirty="0" err="1"/>
              <a:t>Vacancies</a:t>
            </a:r>
            <a:r>
              <a:rPr lang="de-DE" dirty="0"/>
              <a:t> – </a:t>
            </a:r>
            <a:r>
              <a:rPr lang="de-DE" dirty="0" err="1"/>
              <a:t>PhD</a:t>
            </a:r>
            <a:r>
              <a:rPr lang="de-DE" dirty="0"/>
              <a:t> </a:t>
            </a:r>
            <a:r>
              <a:rPr lang="de-DE" dirty="0" err="1"/>
              <a:t>position</a:t>
            </a:r>
            <a:endParaRPr lang="de-DE" dirty="0"/>
          </a:p>
        </p:txBody>
      </p:sp>
      <p:sp>
        <p:nvSpPr>
          <p:cNvPr id="3" name="Inhaltsplatzhalter 2">
            <a:extLst>
              <a:ext uri="{FF2B5EF4-FFF2-40B4-BE49-F238E27FC236}">
                <a16:creationId xmlns:a16="http://schemas.microsoft.com/office/drawing/2014/main" id="{AFA90467-BF68-45D1-8310-68F85D2EA4D9}"/>
              </a:ext>
            </a:extLst>
          </p:cNvPr>
          <p:cNvSpPr>
            <a:spLocks noGrp="1"/>
          </p:cNvSpPr>
          <p:nvPr>
            <p:ph idx="4294967295"/>
          </p:nvPr>
        </p:nvSpPr>
        <p:spPr>
          <a:xfrm>
            <a:off x="819150" y="911746"/>
            <a:ext cx="10496550" cy="1162972"/>
          </a:xfrm>
        </p:spPr>
        <p:txBody>
          <a:bodyPr/>
          <a:lstStyle/>
          <a:p>
            <a:pPr marL="360000" indent="-360000" fontAlgn="base">
              <a:lnSpc>
                <a:spcPct val="150000"/>
              </a:lnSpc>
              <a:spcAft>
                <a:spcPts val="0"/>
              </a:spcAft>
              <a:buClr>
                <a:schemeClr val="accent2"/>
              </a:buClr>
              <a:buFont typeface="Arial" panose="020B0604020202020204" pitchFamily="34" charset="0"/>
              <a:buChar char="●"/>
            </a:pPr>
            <a:r>
              <a:rPr lang="en-GB" sz="2000" dirty="0"/>
              <a:t>DN vacancies have to be published on the EURAXESS portal:  </a:t>
            </a:r>
            <a:r>
              <a:rPr lang="en-GB" sz="2000" dirty="0">
                <a:hlinkClick r:id="rId3"/>
              </a:rPr>
              <a:t>https://euraxess.ec.europa.eu/jobs</a:t>
            </a:r>
            <a:r>
              <a:rPr lang="en-GB" sz="2000" dirty="0"/>
              <a:t>  </a:t>
            </a:r>
            <a:endParaRPr lang="en-GB" sz="2000" dirty="0">
              <a:solidFill>
                <a:schemeClr val="tx2"/>
              </a:solidFill>
            </a:endParaRPr>
          </a:p>
          <a:p>
            <a:pPr marL="0" indent="0">
              <a:buNone/>
            </a:pPr>
            <a:endParaRPr lang="de-DE" dirty="0"/>
          </a:p>
        </p:txBody>
      </p:sp>
      <p:pic>
        <p:nvPicPr>
          <p:cNvPr id="4" name="Grafik 3"/>
          <p:cNvPicPr>
            <a:picLocks noChangeAspect="1"/>
          </p:cNvPicPr>
          <p:nvPr/>
        </p:nvPicPr>
        <p:blipFill>
          <a:blip r:embed="rId4"/>
          <a:stretch>
            <a:fillRect/>
          </a:stretch>
        </p:blipFill>
        <p:spPr>
          <a:xfrm>
            <a:off x="676656" y="1867662"/>
            <a:ext cx="10082784" cy="5671566"/>
          </a:xfrm>
          <a:prstGeom prst="rect">
            <a:avLst/>
          </a:prstGeom>
        </p:spPr>
      </p:pic>
    </p:spTree>
    <p:extLst>
      <p:ext uri="{BB962C8B-B14F-4D97-AF65-F5344CB8AC3E}">
        <p14:creationId xmlns:p14="http://schemas.microsoft.com/office/powerpoint/2010/main" val="34638711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468000"/>
            <a:ext cx="10515600" cy="600164"/>
          </a:xfrm>
        </p:spPr>
        <p:txBody>
          <a:bodyPr/>
          <a:lstStyle/>
          <a:p>
            <a:r>
              <a:rPr lang="de-DE" dirty="0"/>
              <a:t>DN: Panels</a:t>
            </a:r>
          </a:p>
        </p:txBody>
      </p:sp>
      <p:sp>
        <p:nvSpPr>
          <p:cNvPr id="3" name="Inhaltsplatzhalter 2"/>
          <p:cNvSpPr>
            <a:spLocks noGrp="1"/>
          </p:cNvSpPr>
          <p:nvPr>
            <p:ph idx="4294967295"/>
          </p:nvPr>
        </p:nvSpPr>
        <p:spPr>
          <a:xfrm>
            <a:off x="838200" y="1623645"/>
            <a:ext cx="10261209" cy="4210050"/>
          </a:xfrm>
        </p:spPr>
        <p:txBody>
          <a:bodyPr/>
          <a:lstStyle/>
          <a:p>
            <a:pPr marL="0" indent="0">
              <a:buNone/>
            </a:pPr>
            <a:r>
              <a:rPr lang="de-DE" dirty="0" err="1"/>
              <a:t>Applications</a:t>
            </a:r>
            <a:r>
              <a:rPr lang="de-DE" dirty="0"/>
              <a:t> </a:t>
            </a:r>
            <a:r>
              <a:rPr lang="de-DE" dirty="0" err="1"/>
              <a:t>are</a:t>
            </a:r>
            <a:r>
              <a:rPr lang="de-DE" dirty="0"/>
              <a:t> </a:t>
            </a:r>
            <a:r>
              <a:rPr lang="de-DE" dirty="0" err="1"/>
              <a:t>submitted</a:t>
            </a:r>
            <a:r>
              <a:rPr lang="de-DE" dirty="0"/>
              <a:t> &amp; </a:t>
            </a:r>
            <a:r>
              <a:rPr lang="de-DE" dirty="0" err="1"/>
              <a:t>evaluated</a:t>
            </a:r>
            <a:r>
              <a:rPr lang="de-DE" dirty="0"/>
              <a:t> in </a:t>
            </a:r>
            <a:r>
              <a:rPr lang="de-DE" dirty="0" err="1"/>
              <a:t>eight</a:t>
            </a:r>
            <a:r>
              <a:rPr lang="de-DE" dirty="0"/>
              <a:t> </a:t>
            </a:r>
            <a:r>
              <a:rPr lang="de-DE" dirty="0" err="1"/>
              <a:t>scientific</a:t>
            </a:r>
            <a:r>
              <a:rPr lang="de-DE" dirty="0"/>
              <a:t> </a:t>
            </a:r>
            <a:r>
              <a:rPr lang="de-DE" dirty="0" err="1"/>
              <a:t>panels</a:t>
            </a:r>
            <a:r>
              <a:rPr lang="de-DE" dirty="0"/>
              <a:t>:</a:t>
            </a:r>
            <a:endParaRPr lang="de-DE" sz="2400" dirty="0"/>
          </a:p>
          <a:p>
            <a:pPr marL="360000" indent="-360000" fontAlgn="base">
              <a:lnSpc>
                <a:spcPct val="150000"/>
              </a:lnSpc>
              <a:spcAft>
                <a:spcPts val="0"/>
              </a:spcAft>
              <a:buClr>
                <a:schemeClr val="accent2"/>
              </a:buClr>
              <a:buFont typeface="Arial" panose="020B0604020202020204" pitchFamily="34" charset="0"/>
              <a:buChar char="●"/>
            </a:pPr>
            <a:r>
              <a:rPr lang="de-DE" sz="2000" dirty="0"/>
              <a:t>Chemistry (CHE)</a:t>
            </a:r>
          </a:p>
          <a:p>
            <a:pPr marL="360000" indent="-360000" fontAlgn="base">
              <a:lnSpc>
                <a:spcPct val="150000"/>
              </a:lnSpc>
              <a:spcAft>
                <a:spcPts val="0"/>
              </a:spcAft>
              <a:buClr>
                <a:schemeClr val="accent2"/>
              </a:buClr>
              <a:buFont typeface="Arial" panose="020B0604020202020204" pitchFamily="34" charset="0"/>
              <a:buChar char="●"/>
            </a:pPr>
            <a:r>
              <a:rPr lang="de-DE" sz="2000" dirty="0" err="1"/>
              <a:t>Social</a:t>
            </a:r>
            <a:r>
              <a:rPr lang="de-DE" sz="2000" dirty="0"/>
              <a:t> </a:t>
            </a:r>
            <a:r>
              <a:rPr lang="de-DE" sz="2000" dirty="0" err="1"/>
              <a:t>Sciences</a:t>
            </a:r>
            <a:r>
              <a:rPr lang="de-DE" sz="2000" dirty="0"/>
              <a:t> </a:t>
            </a:r>
            <a:r>
              <a:rPr lang="de-DE" sz="2000" dirty="0" err="1"/>
              <a:t>and</a:t>
            </a:r>
            <a:r>
              <a:rPr lang="de-DE" sz="2000" dirty="0"/>
              <a:t> </a:t>
            </a:r>
            <a:r>
              <a:rPr lang="de-DE" sz="2000" dirty="0" err="1"/>
              <a:t>Humanities</a:t>
            </a:r>
            <a:r>
              <a:rPr lang="de-DE" sz="2000" dirty="0"/>
              <a:t> (SOC)</a:t>
            </a:r>
          </a:p>
          <a:p>
            <a:pPr marL="360000" indent="-360000" fontAlgn="base">
              <a:lnSpc>
                <a:spcPct val="150000"/>
              </a:lnSpc>
              <a:spcAft>
                <a:spcPts val="0"/>
              </a:spcAft>
              <a:buClr>
                <a:schemeClr val="accent2"/>
              </a:buClr>
              <a:buFont typeface="Arial" panose="020B0604020202020204" pitchFamily="34" charset="0"/>
              <a:buChar char="●"/>
            </a:pPr>
            <a:r>
              <a:rPr lang="de-DE" sz="2000" dirty="0" err="1"/>
              <a:t>Economic</a:t>
            </a:r>
            <a:r>
              <a:rPr lang="de-DE" sz="2000" dirty="0"/>
              <a:t> </a:t>
            </a:r>
            <a:r>
              <a:rPr lang="de-DE" sz="2000" dirty="0" err="1"/>
              <a:t>Sciences</a:t>
            </a:r>
            <a:r>
              <a:rPr lang="de-DE" sz="2000" dirty="0"/>
              <a:t> (ECO)</a:t>
            </a:r>
          </a:p>
          <a:p>
            <a:pPr marL="360000" indent="-360000" fontAlgn="base">
              <a:lnSpc>
                <a:spcPct val="150000"/>
              </a:lnSpc>
              <a:spcAft>
                <a:spcPts val="0"/>
              </a:spcAft>
              <a:buClr>
                <a:schemeClr val="accent2"/>
              </a:buClr>
              <a:buFont typeface="Arial" panose="020B0604020202020204" pitchFamily="34" charset="0"/>
              <a:buChar char="●"/>
            </a:pPr>
            <a:r>
              <a:rPr lang="de-DE" sz="2000" dirty="0"/>
              <a:t>Information Science </a:t>
            </a:r>
            <a:r>
              <a:rPr lang="de-DE" sz="2000" dirty="0" err="1"/>
              <a:t>and</a:t>
            </a:r>
            <a:r>
              <a:rPr lang="de-DE" sz="2000" dirty="0"/>
              <a:t> Engineering (ENG)</a:t>
            </a:r>
          </a:p>
          <a:p>
            <a:pPr marL="360000" indent="-360000" fontAlgn="base">
              <a:lnSpc>
                <a:spcPct val="150000"/>
              </a:lnSpc>
              <a:spcAft>
                <a:spcPts val="0"/>
              </a:spcAft>
              <a:buClr>
                <a:schemeClr val="accent2"/>
              </a:buClr>
              <a:buFont typeface="Arial" panose="020B0604020202020204" pitchFamily="34" charset="0"/>
              <a:buChar char="●"/>
            </a:pPr>
            <a:r>
              <a:rPr lang="de-DE" sz="2000" dirty="0"/>
              <a:t>Environment </a:t>
            </a:r>
            <a:r>
              <a:rPr lang="de-DE" sz="2000" dirty="0" err="1"/>
              <a:t>and</a:t>
            </a:r>
            <a:r>
              <a:rPr lang="de-DE" sz="2000" dirty="0"/>
              <a:t> </a:t>
            </a:r>
            <a:r>
              <a:rPr lang="de-DE" sz="2000" dirty="0" err="1"/>
              <a:t>Geosciences</a:t>
            </a:r>
            <a:r>
              <a:rPr lang="de-DE" sz="2000" dirty="0"/>
              <a:t> (ENV)</a:t>
            </a:r>
          </a:p>
          <a:p>
            <a:pPr marL="360000" indent="-360000" fontAlgn="base">
              <a:lnSpc>
                <a:spcPct val="150000"/>
              </a:lnSpc>
              <a:spcAft>
                <a:spcPts val="0"/>
              </a:spcAft>
              <a:buClr>
                <a:schemeClr val="accent2"/>
              </a:buClr>
              <a:buFont typeface="Arial" panose="020B0604020202020204" pitchFamily="34" charset="0"/>
              <a:buChar char="●"/>
            </a:pPr>
            <a:r>
              <a:rPr lang="de-DE" sz="2000" dirty="0"/>
              <a:t>Life </a:t>
            </a:r>
            <a:r>
              <a:rPr lang="de-DE" sz="2000" dirty="0" err="1"/>
              <a:t>Sciences</a:t>
            </a:r>
            <a:r>
              <a:rPr lang="de-DE" sz="2000" dirty="0"/>
              <a:t> (LIF)</a:t>
            </a:r>
          </a:p>
          <a:p>
            <a:pPr marL="360000" indent="-360000" fontAlgn="base">
              <a:lnSpc>
                <a:spcPct val="150000"/>
              </a:lnSpc>
              <a:spcAft>
                <a:spcPts val="0"/>
              </a:spcAft>
              <a:buClr>
                <a:schemeClr val="accent2"/>
              </a:buClr>
              <a:buFont typeface="Arial" panose="020B0604020202020204" pitchFamily="34" charset="0"/>
              <a:buChar char="●"/>
            </a:pPr>
            <a:r>
              <a:rPr lang="de-DE" sz="2000" dirty="0" err="1"/>
              <a:t>Mathematics</a:t>
            </a:r>
            <a:r>
              <a:rPr lang="de-DE" sz="2000" dirty="0"/>
              <a:t> (MAT)</a:t>
            </a:r>
          </a:p>
          <a:p>
            <a:pPr marL="360000" indent="-360000" fontAlgn="base">
              <a:lnSpc>
                <a:spcPct val="150000"/>
              </a:lnSpc>
              <a:spcAft>
                <a:spcPts val="0"/>
              </a:spcAft>
              <a:buClr>
                <a:schemeClr val="accent2"/>
              </a:buClr>
              <a:buFont typeface="Arial" panose="020B0604020202020204" pitchFamily="34" charset="0"/>
              <a:buChar char="●"/>
            </a:pPr>
            <a:r>
              <a:rPr lang="de-DE" sz="2000" dirty="0" err="1"/>
              <a:t>Physics</a:t>
            </a:r>
            <a:r>
              <a:rPr lang="de-DE" sz="2000" dirty="0"/>
              <a:t> (PHY)</a:t>
            </a:r>
          </a:p>
          <a:p>
            <a:pPr marL="0" lvl="1" indent="0">
              <a:buNone/>
            </a:pPr>
            <a:endParaRPr lang="de-DE" dirty="0"/>
          </a:p>
        </p:txBody>
      </p:sp>
    </p:spTree>
    <p:extLst>
      <p:ext uri="{BB962C8B-B14F-4D97-AF65-F5344CB8AC3E}">
        <p14:creationId xmlns:p14="http://schemas.microsoft.com/office/powerpoint/2010/main" val="38767247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41B2A0-BD54-4726-9616-8105AE02FF62}"/>
              </a:ext>
            </a:extLst>
          </p:cNvPr>
          <p:cNvSpPr>
            <a:spLocks noGrp="1"/>
          </p:cNvSpPr>
          <p:nvPr>
            <p:ph type="title"/>
          </p:nvPr>
        </p:nvSpPr>
        <p:spPr/>
        <p:txBody>
          <a:bodyPr/>
          <a:lstStyle/>
          <a:p>
            <a:r>
              <a:rPr lang="de-DE" dirty="0"/>
              <a:t>DN: Evaluation </a:t>
            </a:r>
            <a:r>
              <a:rPr lang="de-DE" dirty="0" err="1"/>
              <a:t>Criteria</a:t>
            </a:r>
            <a:endParaRPr lang="de-DE" dirty="0"/>
          </a:p>
        </p:txBody>
      </p:sp>
      <p:sp>
        <p:nvSpPr>
          <p:cNvPr id="3" name="Inhaltsplatzhalter 2">
            <a:extLst>
              <a:ext uri="{FF2B5EF4-FFF2-40B4-BE49-F238E27FC236}">
                <a16:creationId xmlns:a16="http://schemas.microsoft.com/office/drawing/2014/main" id="{29BF0ED9-102D-433F-88DC-FF91B15F1512}"/>
              </a:ext>
            </a:extLst>
          </p:cNvPr>
          <p:cNvSpPr>
            <a:spLocks noGrp="1"/>
          </p:cNvSpPr>
          <p:nvPr>
            <p:ph idx="4294967295"/>
          </p:nvPr>
        </p:nvSpPr>
        <p:spPr>
          <a:xfrm>
            <a:off x="838200" y="1674813"/>
            <a:ext cx="7874000" cy="3989387"/>
          </a:xfrm>
        </p:spPr>
        <p:txBody>
          <a:bodyPr/>
          <a:lstStyle/>
          <a:p>
            <a:pPr marL="360000" indent="-360000" fontAlgn="base">
              <a:lnSpc>
                <a:spcPct val="150000"/>
              </a:lnSpc>
              <a:spcBef>
                <a:spcPts val="1200"/>
              </a:spcBef>
              <a:spcAft>
                <a:spcPts val="0"/>
              </a:spcAft>
              <a:buClr>
                <a:schemeClr val="accent2"/>
              </a:buClr>
              <a:buFont typeface="Arial" panose="020B0604020202020204" pitchFamily="34" charset="0"/>
              <a:buChar char="●"/>
            </a:pPr>
            <a:r>
              <a:rPr lang="en-GB" sz="2000" dirty="0"/>
              <a:t>Excellence (50%)</a:t>
            </a:r>
          </a:p>
          <a:p>
            <a:pPr marL="360000" indent="-360000" fontAlgn="base">
              <a:lnSpc>
                <a:spcPct val="150000"/>
              </a:lnSpc>
              <a:spcBef>
                <a:spcPts val="1200"/>
              </a:spcBef>
              <a:spcAft>
                <a:spcPts val="0"/>
              </a:spcAft>
              <a:buClr>
                <a:schemeClr val="accent2"/>
              </a:buClr>
              <a:buFont typeface="Arial" panose="020B0604020202020204" pitchFamily="34" charset="0"/>
              <a:buChar char="●"/>
            </a:pPr>
            <a:r>
              <a:rPr lang="en-GB" sz="2000" dirty="0"/>
              <a:t>Impact (30%)</a:t>
            </a:r>
          </a:p>
          <a:p>
            <a:pPr marL="360000" indent="-360000" fontAlgn="base">
              <a:lnSpc>
                <a:spcPct val="150000"/>
              </a:lnSpc>
              <a:spcBef>
                <a:spcPts val="1200"/>
              </a:spcBef>
              <a:spcAft>
                <a:spcPts val="0"/>
              </a:spcAft>
              <a:buClr>
                <a:schemeClr val="accent2"/>
              </a:buClr>
              <a:buFont typeface="Arial" panose="020B0604020202020204" pitchFamily="34" charset="0"/>
              <a:buChar char="●"/>
            </a:pPr>
            <a:r>
              <a:rPr lang="en-GB" sz="2000" dirty="0"/>
              <a:t>Quality and efficiency of the implementation (20%)</a:t>
            </a:r>
          </a:p>
          <a:p>
            <a:pPr marL="360000" indent="-360000" fontAlgn="base">
              <a:lnSpc>
                <a:spcPct val="150000"/>
              </a:lnSpc>
              <a:spcBef>
                <a:spcPts val="1200"/>
              </a:spcBef>
              <a:spcAft>
                <a:spcPts val="0"/>
              </a:spcAft>
              <a:buClr>
                <a:schemeClr val="accent2"/>
              </a:buClr>
              <a:buFont typeface="Arial" panose="020B0604020202020204" pitchFamily="34" charset="0"/>
              <a:buChar char="●"/>
            </a:pPr>
            <a:r>
              <a:rPr lang="en-IE" sz="2000" dirty="0"/>
              <a:t>Proposals submitted to the previous call of MSCA Doctoral Networks under Horizon Europe and </a:t>
            </a:r>
            <a:r>
              <a:rPr lang="en-IE" sz="2000" b="1" dirty="0">
                <a:solidFill>
                  <a:schemeClr val="tx2"/>
                </a:solidFill>
              </a:rPr>
              <a:t>having received a score of less than 80%</a:t>
            </a:r>
            <a:r>
              <a:rPr lang="en-IE" sz="2000" dirty="0"/>
              <a:t> should not be resubmitted the following year</a:t>
            </a:r>
            <a:endParaRPr lang="de-DE" sz="2000" dirty="0"/>
          </a:p>
        </p:txBody>
      </p:sp>
    </p:spTree>
    <p:extLst>
      <p:ext uri="{BB962C8B-B14F-4D97-AF65-F5344CB8AC3E}">
        <p14:creationId xmlns:p14="http://schemas.microsoft.com/office/powerpoint/2010/main" val="30999885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a:t>Overview</a:t>
            </a:r>
            <a:r>
              <a:rPr lang="de-DE" dirty="0"/>
              <a:t> </a:t>
            </a:r>
            <a:r>
              <a:rPr lang="de-DE" dirty="0" err="1"/>
              <a:t>of</a:t>
            </a:r>
            <a:r>
              <a:rPr lang="de-DE" dirty="0"/>
              <a:t> MSC Actions</a:t>
            </a:r>
          </a:p>
        </p:txBody>
      </p:sp>
      <p:sp>
        <p:nvSpPr>
          <p:cNvPr id="3" name="Inhaltsplatzhalter 2"/>
          <p:cNvSpPr>
            <a:spLocks noGrp="1"/>
          </p:cNvSpPr>
          <p:nvPr>
            <p:ph idx="4294967295"/>
          </p:nvPr>
        </p:nvSpPr>
        <p:spPr>
          <a:xfrm>
            <a:off x="838200" y="1522241"/>
            <a:ext cx="10496550" cy="4138613"/>
          </a:xfrm>
          <a:ln>
            <a:noFill/>
          </a:ln>
        </p:spPr>
        <p:txBody>
          <a:bodyPr/>
          <a:lstStyle/>
          <a:p>
            <a:pPr marL="360000" indent="-360000" fontAlgn="base">
              <a:lnSpc>
                <a:spcPct val="150000"/>
              </a:lnSpc>
              <a:spcAft>
                <a:spcPts val="0"/>
              </a:spcAft>
              <a:buClr>
                <a:schemeClr val="accent2"/>
              </a:buClr>
              <a:buFont typeface="Arial" panose="020B0604020202020204" pitchFamily="34" charset="0"/>
              <a:buChar char="●"/>
            </a:pPr>
            <a:r>
              <a:rPr lang="en-GB" altLang="de-DE" sz="2000" b="1" dirty="0">
                <a:solidFill>
                  <a:schemeClr val="tx2"/>
                </a:solidFill>
              </a:rPr>
              <a:t>Doctoral Networks (DN)</a:t>
            </a:r>
            <a:br>
              <a:rPr lang="en-GB" altLang="de-DE" sz="2000" dirty="0"/>
            </a:br>
            <a:r>
              <a:rPr lang="en-GB" altLang="de-DE" sz="2000" dirty="0"/>
              <a:t>Research training of doctoral candidates</a:t>
            </a:r>
          </a:p>
          <a:p>
            <a:pPr marL="360000" indent="-360000" fontAlgn="base">
              <a:lnSpc>
                <a:spcPct val="150000"/>
              </a:lnSpc>
              <a:spcAft>
                <a:spcPts val="0"/>
              </a:spcAft>
              <a:buClr>
                <a:schemeClr val="accent2"/>
              </a:buClr>
              <a:buFont typeface="Arial" panose="020B0604020202020204" pitchFamily="34" charset="0"/>
              <a:buChar char="●"/>
            </a:pPr>
            <a:r>
              <a:rPr lang="en-GB" altLang="de-DE" sz="2000" b="1" dirty="0">
                <a:solidFill>
                  <a:schemeClr val="tx2"/>
                </a:solidFill>
              </a:rPr>
              <a:t>Postdoctoral Fellowships (IF): </a:t>
            </a:r>
            <a:br>
              <a:rPr lang="en-GB" altLang="de-DE" sz="2000" dirty="0"/>
            </a:br>
            <a:r>
              <a:rPr lang="en-GB" altLang="de-DE" sz="2000" dirty="0"/>
              <a:t>Career development of Postdocs</a:t>
            </a:r>
          </a:p>
          <a:p>
            <a:pPr marL="360000" indent="-360000" fontAlgn="base">
              <a:lnSpc>
                <a:spcPct val="150000"/>
              </a:lnSpc>
              <a:spcAft>
                <a:spcPts val="0"/>
              </a:spcAft>
              <a:buClr>
                <a:schemeClr val="accent2"/>
              </a:buClr>
              <a:buFont typeface="Arial" panose="020B0604020202020204" pitchFamily="34" charset="0"/>
              <a:buChar char="●"/>
            </a:pPr>
            <a:r>
              <a:rPr lang="en-GB" altLang="de-DE" sz="2000" b="1" dirty="0">
                <a:solidFill>
                  <a:schemeClr val="tx2"/>
                </a:solidFill>
              </a:rPr>
              <a:t>Staff Exchanges (SE): </a:t>
            </a:r>
            <a:br>
              <a:rPr lang="en-GB" altLang="de-DE" sz="2000" dirty="0"/>
            </a:br>
            <a:r>
              <a:rPr lang="en-GB" altLang="de-DE" sz="2000" dirty="0"/>
              <a:t>Cooperation by means of staff exchange</a:t>
            </a:r>
          </a:p>
          <a:p>
            <a:pPr marL="360000" indent="-360000" fontAlgn="base">
              <a:lnSpc>
                <a:spcPct val="150000"/>
              </a:lnSpc>
              <a:spcAft>
                <a:spcPts val="0"/>
              </a:spcAft>
              <a:buClr>
                <a:schemeClr val="accent2"/>
              </a:buClr>
              <a:buFont typeface="Arial" panose="020B0604020202020204" pitchFamily="34" charset="0"/>
              <a:buChar char="●"/>
            </a:pPr>
            <a:r>
              <a:rPr lang="en-GB" altLang="de-DE" sz="2000" b="1" dirty="0">
                <a:solidFill>
                  <a:schemeClr val="tx2"/>
                </a:solidFill>
              </a:rPr>
              <a:t>Co-funding of regional, national and international programmes (COFUND): </a:t>
            </a:r>
            <a:br>
              <a:rPr lang="en-GB" altLang="de-DE" sz="2000" dirty="0"/>
            </a:br>
            <a:r>
              <a:rPr lang="en-GB" altLang="de-DE" sz="2000" dirty="0"/>
              <a:t>Co-Funding of Doctoral or Fellowship Programmes</a:t>
            </a:r>
          </a:p>
          <a:p>
            <a:pPr marL="360000" indent="-360000" fontAlgn="base">
              <a:lnSpc>
                <a:spcPct val="150000"/>
              </a:lnSpc>
              <a:spcAft>
                <a:spcPts val="0"/>
              </a:spcAft>
              <a:buClr>
                <a:schemeClr val="accent2"/>
              </a:buClr>
              <a:buFont typeface="Arial" panose="020B0604020202020204" pitchFamily="34" charset="0"/>
              <a:buChar char="●"/>
            </a:pPr>
            <a:r>
              <a:rPr lang="en-GB" altLang="de-DE" sz="2000" b="1" dirty="0">
                <a:solidFill>
                  <a:schemeClr val="tx2"/>
                </a:solidFill>
              </a:rPr>
              <a:t>MSCA and Citizens:</a:t>
            </a:r>
            <a:br>
              <a:rPr lang="en-GB" altLang="de-DE" sz="2000" dirty="0"/>
            </a:br>
            <a:r>
              <a:rPr lang="en-GB" altLang="de-DE" sz="2000" dirty="0"/>
              <a:t>Pan-European Researchers’ Night  to promote research careers</a:t>
            </a:r>
          </a:p>
          <a:p>
            <a:pPr marL="0" indent="0">
              <a:buNone/>
            </a:pPr>
            <a:endParaRPr lang="de-DE" dirty="0"/>
          </a:p>
        </p:txBody>
      </p:sp>
    </p:spTree>
    <p:extLst>
      <p:ext uri="{BB962C8B-B14F-4D97-AF65-F5344CB8AC3E}">
        <p14:creationId xmlns:p14="http://schemas.microsoft.com/office/powerpoint/2010/main" val="30356618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en-US" altLang="de-DE" dirty="0"/>
              <a:t>DN</a:t>
            </a:r>
            <a:r>
              <a:rPr lang="de-DE" altLang="de-DE" dirty="0"/>
              <a:t> Call 2023</a:t>
            </a:r>
            <a:endParaRPr lang="de-DE" dirty="0"/>
          </a:p>
        </p:txBody>
      </p:sp>
      <p:sp>
        <p:nvSpPr>
          <p:cNvPr id="3" name="Textplatzhalter 2"/>
          <p:cNvSpPr>
            <a:spLocks noGrp="1"/>
          </p:cNvSpPr>
          <p:nvPr>
            <p:ph idx="4294967295"/>
          </p:nvPr>
        </p:nvSpPr>
        <p:spPr>
          <a:xfrm>
            <a:off x="722313" y="1254384"/>
            <a:ext cx="10631487" cy="3989387"/>
          </a:xfrm>
        </p:spPr>
        <p:txBody>
          <a:bodyPr/>
          <a:lstStyle/>
          <a:p>
            <a:endParaRPr lang="de-DE" dirty="0"/>
          </a:p>
          <a:p>
            <a:endParaRPr lang="de-DE" dirty="0"/>
          </a:p>
          <a:p>
            <a:endParaRPr lang="de-DE" dirty="0"/>
          </a:p>
          <a:p>
            <a:endParaRPr lang="de-DE" dirty="0"/>
          </a:p>
          <a:p>
            <a:pPr marL="0" indent="0">
              <a:buNone/>
            </a:pPr>
            <a:endParaRPr lang="de-DE" dirty="0"/>
          </a:p>
          <a:p>
            <a:pPr marL="360000" indent="-360000" fontAlgn="base">
              <a:lnSpc>
                <a:spcPct val="150000"/>
              </a:lnSpc>
              <a:spcBef>
                <a:spcPts val="1200"/>
              </a:spcBef>
              <a:spcAft>
                <a:spcPts val="0"/>
              </a:spcAft>
              <a:buClr>
                <a:schemeClr val="accent2"/>
              </a:buClr>
              <a:buFont typeface="Arial" panose="020B0604020202020204" pitchFamily="34" charset="0"/>
              <a:buChar char="●"/>
            </a:pPr>
            <a:r>
              <a:rPr lang="en-GB" sz="2000" dirty="0"/>
              <a:t>Call 2021: </a:t>
            </a:r>
            <a:r>
              <a:rPr lang="en-GB" sz="2000" b="1" dirty="0">
                <a:solidFill>
                  <a:srgbClr val="024B9C"/>
                </a:solidFill>
              </a:rPr>
              <a:t>1076</a:t>
            </a:r>
            <a:r>
              <a:rPr lang="en-GB" sz="2000" dirty="0"/>
              <a:t> proposals, </a:t>
            </a:r>
            <a:r>
              <a:rPr lang="en-GB" sz="2000" b="1" dirty="0">
                <a:solidFill>
                  <a:srgbClr val="024B9C"/>
                </a:solidFill>
              </a:rPr>
              <a:t>144</a:t>
            </a:r>
            <a:r>
              <a:rPr lang="en-GB" sz="2000" dirty="0"/>
              <a:t> projects funded, budget: </a:t>
            </a:r>
            <a:r>
              <a:rPr lang="en-GB" sz="2000" b="1" dirty="0">
                <a:solidFill>
                  <a:srgbClr val="024B9C"/>
                </a:solidFill>
              </a:rPr>
              <a:t>405</a:t>
            </a:r>
            <a:r>
              <a:rPr lang="en-GB" sz="2000" dirty="0"/>
              <a:t> Mio. € </a:t>
            </a:r>
          </a:p>
          <a:p>
            <a:pPr marL="360000" indent="-360000" fontAlgn="base">
              <a:lnSpc>
                <a:spcPct val="150000"/>
              </a:lnSpc>
              <a:spcBef>
                <a:spcPts val="1200"/>
              </a:spcBef>
              <a:spcAft>
                <a:spcPts val="0"/>
              </a:spcAft>
              <a:buClr>
                <a:schemeClr val="accent2"/>
              </a:buClr>
              <a:buFont typeface="Arial" panose="020B0604020202020204" pitchFamily="34" charset="0"/>
              <a:buChar char="●"/>
            </a:pPr>
            <a:r>
              <a:rPr lang="en-GB" sz="2000" dirty="0"/>
              <a:t>Success rate: </a:t>
            </a:r>
            <a:r>
              <a:rPr lang="en-GB" sz="2000" b="1" dirty="0">
                <a:solidFill>
                  <a:srgbClr val="024B9C"/>
                </a:solidFill>
              </a:rPr>
              <a:t>13.4</a:t>
            </a:r>
            <a:r>
              <a:rPr lang="en-GB" sz="2000" dirty="0"/>
              <a:t> %</a:t>
            </a:r>
          </a:p>
        </p:txBody>
      </p:sp>
      <p:graphicFrame>
        <p:nvGraphicFramePr>
          <p:cNvPr id="4" name="Tabelle 3"/>
          <p:cNvGraphicFramePr>
            <a:graphicFrameLocks noGrp="1"/>
          </p:cNvGraphicFramePr>
          <p:nvPr/>
        </p:nvGraphicFramePr>
        <p:xfrm>
          <a:off x="838200" y="1860488"/>
          <a:ext cx="7612464" cy="2199046"/>
        </p:xfrm>
        <a:graphic>
          <a:graphicData uri="http://schemas.openxmlformats.org/drawingml/2006/table">
            <a:tbl>
              <a:tblPr firstRow="1" bandRow="1">
                <a:tableStyleId>{5C22544A-7EE6-4342-B048-85BDC9FD1C3A}</a:tableStyleId>
              </a:tblPr>
              <a:tblGrid>
                <a:gridCol w="2537488">
                  <a:extLst>
                    <a:ext uri="{9D8B030D-6E8A-4147-A177-3AD203B41FA5}">
                      <a16:colId xmlns:a16="http://schemas.microsoft.com/office/drawing/2014/main" val="20000"/>
                    </a:ext>
                  </a:extLst>
                </a:gridCol>
                <a:gridCol w="2537488">
                  <a:extLst>
                    <a:ext uri="{9D8B030D-6E8A-4147-A177-3AD203B41FA5}">
                      <a16:colId xmlns:a16="http://schemas.microsoft.com/office/drawing/2014/main" val="20001"/>
                    </a:ext>
                  </a:extLst>
                </a:gridCol>
                <a:gridCol w="2537488">
                  <a:extLst>
                    <a:ext uri="{9D8B030D-6E8A-4147-A177-3AD203B41FA5}">
                      <a16:colId xmlns:a16="http://schemas.microsoft.com/office/drawing/2014/main" val="20002"/>
                    </a:ext>
                  </a:extLst>
                </a:gridCol>
              </a:tblGrid>
              <a:tr h="1260519">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de-DE" sz="2000" b="1" dirty="0">
                          <a:latin typeface="BundesSans Office Regular"/>
                        </a:rPr>
                        <a:t>Open</a:t>
                      </a:r>
                    </a:p>
                  </a:txBody>
                  <a:tcPr marL="87103" marR="87103" marT="43552" marB="43552" anchor="ctr">
                    <a:lnR w="28575" cap="flat" cmpd="sng" algn="ctr">
                      <a:solidFill>
                        <a:schemeClr val="bg1"/>
                      </a:solidFill>
                      <a:prstDash val="solid"/>
                      <a:round/>
                      <a:headEnd type="none" w="med" len="med"/>
                      <a:tailEnd type="none" w="med" len="med"/>
                    </a:lnR>
                    <a:solidFill>
                      <a:schemeClr val="accent2"/>
                    </a:solidFill>
                  </a:tcPr>
                </a:tc>
                <a:tc>
                  <a:txBody>
                    <a:bodyPr/>
                    <a:lstStyle/>
                    <a:p>
                      <a:pPr algn="ctr"/>
                      <a:r>
                        <a:rPr lang="de-DE" sz="2000" b="0" dirty="0">
                          <a:ln>
                            <a:solidFill>
                              <a:schemeClr val="bg1"/>
                            </a:solidFill>
                          </a:ln>
                          <a:latin typeface="BundesSans Office Regular"/>
                        </a:rPr>
                        <a:t>Budget</a:t>
                      </a:r>
                    </a:p>
                  </a:txBody>
                  <a:tcPr marL="87103" marR="87103" marT="43552" marB="4355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de-DE" sz="2000" b="0" dirty="0">
                          <a:ln>
                            <a:solidFill>
                              <a:schemeClr val="bg1"/>
                            </a:solidFill>
                          </a:ln>
                          <a:latin typeface="BundesSans Office Regular"/>
                        </a:rPr>
                        <a:t>Deadline</a:t>
                      </a:r>
                    </a:p>
                  </a:txBody>
                  <a:tcPr marL="87103" marR="87103" marT="43552" marB="43552" anchor="ctr">
                    <a:lnL w="28575" cap="flat" cmpd="sng" algn="ctr">
                      <a:solidFill>
                        <a:schemeClr val="bg1"/>
                      </a:solidFill>
                      <a:prstDash val="solid"/>
                      <a:round/>
                      <a:headEnd type="none" w="med" len="med"/>
                      <a:tailEnd type="none" w="med" len="med"/>
                    </a:lnL>
                    <a:lnB w="28575" cap="flat" cmpd="sng" algn="ctr">
                      <a:solidFill>
                        <a:schemeClr val="bg1"/>
                      </a:solidFill>
                      <a:prstDash val="solid"/>
                      <a:round/>
                      <a:headEnd type="none" w="med" len="med"/>
                      <a:tailEnd type="none" w="med" len="med"/>
                    </a:lnB>
                    <a:solidFill>
                      <a:schemeClr val="accent2"/>
                    </a:solidFill>
                  </a:tcPr>
                </a:tc>
                <a:extLst>
                  <a:ext uri="{0D108BD9-81ED-4DB2-BD59-A6C34878D82A}">
                    <a16:rowId xmlns:a16="http://schemas.microsoft.com/office/drawing/2014/main" val="10000"/>
                  </a:ext>
                </a:extLst>
              </a:tr>
              <a:tr h="938527">
                <a:tc>
                  <a:txBody>
                    <a:bodyPr/>
                    <a:lstStyle/>
                    <a:p>
                      <a:pPr algn="ctr"/>
                      <a:r>
                        <a:rPr lang="de-DE" sz="2000" b="1" dirty="0">
                          <a:solidFill>
                            <a:schemeClr val="tx1"/>
                          </a:solidFill>
                          <a:latin typeface="BundesSans Office Regular"/>
                        </a:rPr>
                        <a:t>30. May 2023</a:t>
                      </a:r>
                    </a:p>
                  </a:txBody>
                  <a:tcPr marL="87103" marR="87103" marT="43552" marB="43552" anchor="ctr">
                    <a:lnR w="28575" cap="flat" cmpd="sng" algn="ctr">
                      <a:solidFill>
                        <a:schemeClr val="bg1"/>
                      </a:solidFill>
                      <a:prstDash val="solid"/>
                      <a:round/>
                      <a:headEnd type="none" w="med" len="med"/>
                      <a:tailEnd type="none" w="med" len="med"/>
                    </a:lnR>
                    <a:solidFill>
                      <a:srgbClr val="B0D10E"/>
                    </a:solidFill>
                  </a:tcPr>
                </a:tc>
                <a:tc>
                  <a:txBody>
                    <a:bodyPr/>
                    <a:lstStyle/>
                    <a:p>
                      <a:pPr algn="ctr"/>
                      <a:r>
                        <a:rPr lang="de-DE" sz="2000" b="1" baseline="0" dirty="0">
                          <a:solidFill>
                            <a:schemeClr val="tx1"/>
                          </a:solidFill>
                          <a:latin typeface="BundesSans Office Regular"/>
                        </a:rPr>
                        <a:t>434.8 Mio. €</a:t>
                      </a:r>
                      <a:endParaRPr lang="de-DE" sz="2000" b="1" dirty="0">
                        <a:solidFill>
                          <a:schemeClr val="tx1"/>
                        </a:solidFill>
                        <a:latin typeface="BundesSans Office Regular"/>
                      </a:endParaRPr>
                    </a:p>
                  </a:txBody>
                  <a:tcPr marL="87103" marR="87103" marT="43552" marB="4355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rgbClr val="B0D10E"/>
                    </a:solidFill>
                  </a:tcPr>
                </a:tc>
                <a:tc>
                  <a:txBody>
                    <a:bodyPr/>
                    <a:lstStyle/>
                    <a:p>
                      <a:pPr algn="ctr"/>
                      <a:r>
                        <a:rPr lang="de-DE" sz="2000" b="1" dirty="0">
                          <a:solidFill>
                            <a:schemeClr val="tx1"/>
                          </a:solidFill>
                          <a:latin typeface="BundesSans Office Regular"/>
                        </a:rPr>
                        <a:t>28. November 2023</a:t>
                      </a:r>
                    </a:p>
                  </a:txBody>
                  <a:tcPr marL="87103" marR="87103" marT="43552" marB="43552" anchor="ctr">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solidFill>
                      <a:srgbClr val="B0D10E"/>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9961607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EE49F0-5951-455A-A02A-DBCE328D6542}"/>
              </a:ext>
            </a:extLst>
          </p:cNvPr>
          <p:cNvSpPr>
            <a:spLocks noGrp="1"/>
          </p:cNvSpPr>
          <p:nvPr>
            <p:ph type="ctrTitle"/>
          </p:nvPr>
        </p:nvSpPr>
        <p:spPr/>
        <p:txBody>
          <a:bodyPr/>
          <a:lstStyle/>
          <a:p>
            <a:pPr algn="ctr"/>
            <a:r>
              <a:rPr lang="en-GB" dirty="0"/>
              <a:t>MSCA job search &amp; career development support via EURAXESS</a:t>
            </a:r>
          </a:p>
        </p:txBody>
      </p:sp>
      <p:sp>
        <p:nvSpPr>
          <p:cNvPr id="4" name="Untertitel 3">
            <a:extLst>
              <a:ext uri="{FF2B5EF4-FFF2-40B4-BE49-F238E27FC236}">
                <a16:creationId xmlns:a16="http://schemas.microsoft.com/office/drawing/2014/main" id="{7312D9ED-719B-4343-B164-CA132B5E2FED}"/>
              </a:ext>
            </a:extLst>
          </p:cNvPr>
          <p:cNvSpPr>
            <a:spLocks noGrp="1"/>
          </p:cNvSpPr>
          <p:nvPr>
            <p:ph type="subTitle" idx="1"/>
          </p:nvPr>
        </p:nvSpPr>
        <p:spPr/>
        <p:txBody>
          <a:bodyPr/>
          <a:lstStyle/>
          <a:p>
            <a:r>
              <a:rPr lang="de-DE" dirty="0"/>
              <a:t>HORIZON EUROPE</a:t>
            </a:r>
          </a:p>
        </p:txBody>
      </p:sp>
      <p:cxnSp>
        <p:nvCxnSpPr>
          <p:cNvPr id="5" name="Straight Connector 3">
            <a:extLst>
              <a:ext uri="{FF2B5EF4-FFF2-40B4-BE49-F238E27FC236}">
                <a16:creationId xmlns:a16="http://schemas.microsoft.com/office/drawing/2014/main" id="{77F513C3-AC98-45F4-86F9-2DC1308ED0F7}"/>
              </a:ext>
            </a:extLst>
          </p:cNvPr>
          <p:cNvCxnSpPr/>
          <p:nvPr/>
        </p:nvCxnSpPr>
        <p:spPr>
          <a:xfrm>
            <a:off x="1077012" y="1821102"/>
            <a:ext cx="344849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51782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24738" y="166248"/>
            <a:ext cx="11162923" cy="600164"/>
          </a:xfrm>
        </p:spPr>
        <p:txBody>
          <a:bodyPr/>
          <a:lstStyle/>
          <a:p>
            <a:pPr algn="ctr"/>
            <a:r>
              <a:rPr lang="de-DE" dirty="0"/>
              <a:t>MSCA Jobs: </a:t>
            </a:r>
            <a:r>
              <a:rPr lang="de-DE" dirty="0">
                <a:hlinkClick r:id="rId3"/>
              </a:rPr>
              <a:t>https://euraxess.ec.europa.eu/jobs/search</a:t>
            </a:r>
            <a:r>
              <a:rPr lang="de-DE" dirty="0"/>
              <a:t> </a:t>
            </a:r>
            <a:br>
              <a:rPr lang="de-DE" dirty="0"/>
            </a:br>
            <a:endParaRPr lang="en-US" dirty="0"/>
          </a:p>
        </p:txBody>
      </p:sp>
      <p:pic>
        <p:nvPicPr>
          <p:cNvPr id="4" name="Grafik 3"/>
          <p:cNvPicPr>
            <a:picLocks noChangeAspect="1"/>
          </p:cNvPicPr>
          <p:nvPr/>
        </p:nvPicPr>
        <p:blipFill>
          <a:blip r:embed="rId4"/>
          <a:stretch>
            <a:fillRect/>
          </a:stretch>
        </p:blipFill>
        <p:spPr>
          <a:xfrm>
            <a:off x="1051559" y="1380150"/>
            <a:ext cx="10315487" cy="5802461"/>
          </a:xfrm>
          <a:prstGeom prst="rect">
            <a:avLst/>
          </a:prstGeom>
        </p:spPr>
      </p:pic>
    </p:spTree>
    <p:extLst>
      <p:ext uri="{BB962C8B-B14F-4D97-AF65-F5344CB8AC3E}">
        <p14:creationId xmlns:p14="http://schemas.microsoft.com/office/powerpoint/2010/main" val="38663813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en-US" dirty="0"/>
              <a:t>Career Development resources for researchers at EURAXESS</a:t>
            </a:r>
            <a:br>
              <a:rPr lang="en-US" dirty="0"/>
            </a:br>
            <a:endParaRPr lang="en-US" dirty="0"/>
          </a:p>
        </p:txBody>
      </p:sp>
      <p:sp>
        <p:nvSpPr>
          <p:cNvPr id="3" name="Inhaltsplatzhalter 2"/>
          <p:cNvSpPr>
            <a:spLocks noGrp="1"/>
          </p:cNvSpPr>
          <p:nvPr>
            <p:ph idx="4294967295"/>
          </p:nvPr>
        </p:nvSpPr>
        <p:spPr>
          <a:xfrm>
            <a:off x="1853311" y="1582748"/>
            <a:ext cx="9500489" cy="4414837"/>
          </a:xfrm>
        </p:spPr>
        <p:txBody>
          <a:bodyPr/>
          <a:lstStyle/>
          <a:p>
            <a:pPr marL="0" indent="0">
              <a:buNone/>
            </a:pPr>
            <a:r>
              <a:rPr lang="en-GB" dirty="0">
                <a:hlinkClick r:id="rId3"/>
              </a:rPr>
              <a:t>https://euraxess.ec.europa.eu/career-development/researchers</a:t>
            </a:r>
            <a:r>
              <a:rPr lang="en-GB" dirty="0"/>
              <a:t> </a:t>
            </a:r>
          </a:p>
          <a:p>
            <a:endParaRPr lang="en-GB" dirty="0"/>
          </a:p>
        </p:txBody>
      </p:sp>
      <p:pic>
        <p:nvPicPr>
          <p:cNvPr id="4" name="Grafik 3"/>
          <p:cNvPicPr>
            <a:picLocks noChangeAspect="1"/>
          </p:cNvPicPr>
          <p:nvPr/>
        </p:nvPicPr>
        <p:blipFill>
          <a:blip r:embed="rId4"/>
          <a:stretch>
            <a:fillRect/>
          </a:stretch>
        </p:blipFill>
        <p:spPr>
          <a:xfrm>
            <a:off x="1316736" y="2100261"/>
            <a:ext cx="10384536" cy="5841302"/>
          </a:xfrm>
          <a:prstGeom prst="rect">
            <a:avLst/>
          </a:prstGeom>
        </p:spPr>
      </p:pic>
    </p:spTree>
    <p:extLst>
      <p:ext uri="{BB962C8B-B14F-4D97-AF65-F5344CB8AC3E}">
        <p14:creationId xmlns:p14="http://schemas.microsoft.com/office/powerpoint/2010/main" val="38122327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b="1" noProof="0" dirty="0"/>
              <a:t>MSCA: Basic Principles</a:t>
            </a:r>
          </a:p>
        </p:txBody>
      </p:sp>
      <p:graphicFrame>
        <p:nvGraphicFramePr>
          <p:cNvPr id="4" name="Inhaltsplatzhalter 3"/>
          <p:cNvGraphicFramePr>
            <a:graphicFrameLocks/>
          </p:cNvGraphicFramePr>
          <p:nvPr/>
        </p:nvGraphicFramePr>
        <p:xfrm>
          <a:off x="2124891" y="2132856"/>
          <a:ext cx="4456510" cy="38809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platzhalter 1"/>
          <p:cNvSpPr txBox="1">
            <a:spLocks/>
          </p:cNvSpPr>
          <p:nvPr/>
        </p:nvSpPr>
        <p:spPr>
          <a:xfrm>
            <a:off x="6885309" y="1463043"/>
            <a:ext cx="3795626" cy="3709258"/>
          </a:xfrm>
          <a:prstGeom prst="rect">
            <a:avLst/>
          </a:prstGeom>
        </p:spPr>
        <p:txBody>
          <a:bodyPr/>
          <a:lstStyle>
            <a:lvl1pPr marL="342900" indent="-342900" algn="l" defTabSz="457200" rtl="0" eaLnBrk="1" latinLnBrk="0" hangingPunct="1">
              <a:spcBef>
                <a:spcPct val="20000"/>
              </a:spcBef>
              <a:buFont typeface="Arial" panose="020B0604020202020204" pitchFamily="34" charset="0"/>
              <a:buChar char="•"/>
              <a:tabLst>
                <a:tab pos="450000" algn="l"/>
                <a:tab pos="900000" algn="l"/>
                <a:tab pos="1350000" algn="l"/>
                <a:tab pos="1800000" algn="l"/>
                <a:tab pos="2250000" algn="l"/>
                <a:tab pos="2700000" algn="l"/>
              </a:tabLst>
              <a:defRPr sz="2000" kern="1200" baseline="0">
                <a:solidFill>
                  <a:schemeClr val="tx1"/>
                </a:solidFill>
                <a:latin typeface="BundesSans Office Regular"/>
                <a:ea typeface="+mn-ea"/>
                <a:cs typeface="Arial" panose="020B0604020202020204" pitchFamily="34" charset="0"/>
              </a:defRPr>
            </a:lvl1pPr>
            <a:lvl2pPr marL="742950" indent="-285750" algn="l" defTabSz="457200" rtl="0" eaLnBrk="1" latinLnBrk="0" hangingPunct="1">
              <a:spcBef>
                <a:spcPct val="20000"/>
              </a:spcBef>
              <a:buFont typeface="Arial"/>
              <a:buChar char="–"/>
              <a:tabLst>
                <a:tab pos="450000" algn="l"/>
                <a:tab pos="900000" algn="l"/>
                <a:tab pos="1350000" algn="l"/>
                <a:tab pos="1800000" algn="l"/>
                <a:tab pos="2250000" algn="l"/>
                <a:tab pos="2700000" algn="l"/>
              </a:tabLst>
              <a:defRPr sz="2000" kern="1200">
                <a:solidFill>
                  <a:schemeClr val="tx1"/>
                </a:solidFill>
                <a:latin typeface="BundesSans Office Regular"/>
                <a:ea typeface="+mn-ea"/>
                <a:cs typeface="Arial" panose="020B0604020202020204" pitchFamily="34" charset="0"/>
              </a:defRPr>
            </a:lvl2pPr>
            <a:lvl3pPr marL="1143000" indent="-228600" algn="l" defTabSz="457200" rtl="0" eaLnBrk="1" latinLnBrk="0" hangingPunct="1">
              <a:spcBef>
                <a:spcPct val="20000"/>
              </a:spcBef>
              <a:buFont typeface="Arial"/>
              <a:buChar char="•"/>
              <a:tabLst>
                <a:tab pos="450000" algn="l"/>
                <a:tab pos="900000" algn="l"/>
                <a:tab pos="1350000" algn="l"/>
                <a:tab pos="1800000" algn="l"/>
                <a:tab pos="2250000" algn="l"/>
                <a:tab pos="2700000" algn="l"/>
              </a:tabLst>
              <a:defRPr sz="2000" kern="1200">
                <a:solidFill>
                  <a:schemeClr val="tx1"/>
                </a:solidFill>
                <a:latin typeface="BundesSans Office Regular"/>
                <a:ea typeface="+mn-ea"/>
                <a:cs typeface="Arial" panose="020B0604020202020204" pitchFamily="34" charset="0"/>
              </a:defRPr>
            </a:lvl3pPr>
            <a:lvl4pPr marL="1600200" indent="-228600" algn="l" defTabSz="457200" rtl="0" eaLnBrk="1" latinLnBrk="0" hangingPunct="1">
              <a:spcBef>
                <a:spcPct val="20000"/>
              </a:spcBef>
              <a:buFont typeface="Arial"/>
              <a:buChar char="–"/>
              <a:tabLst>
                <a:tab pos="450000" algn="l"/>
                <a:tab pos="900000" algn="l"/>
                <a:tab pos="1350000" algn="l"/>
                <a:tab pos="1800000" algn="l"/>
                <a:tab pos="2250000" algn="l"/>
                <a:tab pos="2700000" algn="l"/>
              </a:tabLst>
              <a:defRPr sz="2000" kern="1200">
                <a:solidFill>
                  <a:schemeClr val="tx1"/>
                </a:solidFill>
                <a:latin typeface="BundesSans Office Regular"/>
                <a:ea typeface="+mn-ea"/>
                <a:cs typeface="Arial" panose="020B0604020202020204" pitchFamily="34" charset="0"/>
              </a:defRPr>
            </a:lvl4pPr>
            <a:lvl5pPr marL="2057400" indent="-228600" algn="l" defTabSz="457200" rtl="0" eaLnBrk="1" latinLnBrk="0" hangingPunct="1">
              <a:spcBef>
                <a:spcPct val="20000"/>
              </a:spcBef>
              <a:buFont typeface="Arial"/>
              <a:buChar char="»"/>
              <a:tabLst>
                <a:tab pos="450000" algn="l"/>
                <a:tab pos="900000" algn="l"/>
                <a:tab pos="1350000" algn="l"/>
                <a:tab pos="1800000" algn="l"/>
                <a:tab pos="2250000" algn="l"/>
                <a:tab pos="2700000" algn="l"/>
              </a:tabLst>
              <a:defRPr sz="2000" kern="1200">
                <a:solidFill>
                  <a:schemeClr val="tx1"/>
                </a:solidFill>
                <a:latin typeface="BundesSans Office Regular"/>
                <a:ea typeface="+mn-ea"/>
                <a:cs typeface="Arial" panose="020B0604020202020204" pitchFamily="34" charset="0"/>
              </a:defRPr>
            </a:lvl5pPr>
            <a:lvl6pPr marL="2514600" indent="-228600" algn="l" defTabSz="457200" rtl="0" eaLnBrk="1" latinLnBrk="0" hangingPunct="1">
              <a:spcBef>
                <a:spcPct val="20000"/>
              </a:spcBef>
              <a:buFont typeface="Courier New" panose="02070309020205020404" pitchFamily="49" charset="0"/>
              <a:buChar char="o"/>
              <a:defRPr sz="2000" kern="1200">
                <a:solidFill>
                  <a:schemeClr val="tx1"/>
                </a:solidFill>
                <a:latin typeface="Arial" panose="020B0604020202020204" pitchFamily="34" charset="0"/>
                <a:ea typeface="+mn-ea"/>
                <a:cs typeface="Arial" panose="020B0604020202020204" pitchFamily="34" charset="0"/>
              </a:defRPr>
            </a:lvl6pPr>
            <a:lvl7pPr marL="2971800" indent="-228600" algn="l" defTabSz="457200" rtl="0" eaLnBrk="1" latinLnBrk="0" hangingPunct="1">
              <a:spcBef>
                <a:spcPct val="200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60000" marR="0" lvl="1" indent="-360000" algn="l" defTabSz="914400" rtl="0" eaLnBrk="1" fontAlgn="auto" latinLnBrk="0" hangingPunct="1">
              <a:lnSpc>
                <a:spcPct val="150000"/>
              </a:lnSpc>
              <a:spcBef>
                <a:spcPts val="0"/>
              </a:spcBef>
              <a:spcAft>
                <a:spcPts val="0"/>
              </a:spcAft>
              <a:buClr>
                <a:srgbClr val="931680"/>
              </a:buClr>
              <a:buSzTx/>
              <a:buFont typeface="Arial" panose="020B0604020202020204" pitchFamily="34" charset="0"/>
              <a:buChar char="●"/>
              <a:tabLst>
                <a:tab pos="450000" algn="l"/>
                <a:tab pos="900000" algn="l"/>
                <a:tab pos="1350000" algn="l"/>
                <a:tab pos="1800000" algn="l"/>
                <a:tab pos="2250000" algn="l"/>
                <a:tab pos="2700000" algn="l"/>
              </a:tabLst>
              <a:defRPr/>
            </a:pPr>
            <a:r>
              <a:rPr kumimoji="0" lang="de-DE" altLang="de-DE" sz="1800" b="1" i="0" u="none" strike="noStrike" kern="1200" cap="none" spc="0" normalizeH="0" baseline="0" noProof="0" dirty="0">
                <a:ln>
                  <a:noFill/>
                </a:ln>
                <a:solidFill>
                  <a:srgbClr val="034EA2"/>
                </a:solidFill>
                <a:effectLst/>
                <a:uLnTx/>
                <a:uFillTx/>
                <a:latin typeface="Arial"/>
                <a:ea typeface="+mn-ea"/>
                <a:cs typeface="Arial" panose="020B0604020202020204" pitchFamily="34" charset="0"/>
                <a:sym typeface="Wingdings" pitchFamily="2" charset="2"/>
              </a:rPr>
              <a:t>Scientific excellence</a:t>
            </a:r>
            <a:endParaRPr kumimoji="0" lang="en-GB" altLang="de-DE" sz="1800" b="1" i="0" u="none" strike="noStrike" kern="1200" cap="none" spc="0" normalizeH="0" baseline="0" noProof="0" dirty="0">
              <a:ln>
                <a:noFill/>
              </a:ln>
              <a:solidFill>
                <a:srgbClr val="034EA2"/>
              </a:solidFill>
              <a:effectLst/>
              <a:uLnTx/>
              <a:uFillTx/>
              <a:latin typeface="Arial"/>
              <a:ea typeface="+mn-ea"/>
              <a:cs typeface="Arial" panose="020B0604020202020204" pitchFamily="34" charset="0"/>
              <a:sym typeface="Wingdings" pitchFamily="2" charset="2"/>
            </a:endParaRPr>
          </a:p>
          <a:p>
            <a:pPr marL="360000" marR="0" lvl="1" indent="-360000" algn="l" defTabSz="914400" rtl="0" eaLnBrk="1" fontAlgn="auto" latinLnBrk="0" hangingPunct="1">
              <a:lnSpc>
                <a:spcPct val="150000"/>
              </a:lnSpc>
              <a:spcBef>
                <a:spcPts val="0"/>
              </a:spcBef>
              <a:spcAft>
                <a:spcPts val="0"/>
              </a:spcAft>
              <a:buClr>
                <a:srgbClr val="931680"/>
              </a:buClr>
              <a:buSzTx/>
              <a:buFont typeface="Arial" panose="020B0604020202020204" pitchFamily="34" charset="0"/>
              <a:buChar char="●"/>
              <a:tabLst>
                <a:tab pos="450000" algn="l"/>
                <a:tab pos="900000" algn="l"/>
                <a:tab pos="1350000" algn="l"/>
                <a:tab pos="1800000" algn="l"/>
                <a:tab pos="2250000" algn="l"/>
                <a:tab pos="2700000" algn="l"/>
              </a:tabLst>
              <a:defRPr/>
            </a:pPr>
            <a:r>
              <a:rPr kumimoji="0" lang="en-GB" altLang="de-DE" sz="1800" b="1" i="0" u="none" strike="noStrike" kern="1200" cap="none" spc="0" normalizeH="0" baseline="0" noProof="0" dirty="0">
                <a:ln>
                  <a:noFill/>
                </a:ln>
                <a:solidFill>
                  <a:srgbClr val="034EA2"/>
                </a:solidFill>
                <a:effectLst/>
                <a:uLnTx/>
                <a:uFillTx/>
                <a:latin typeface="Arial"/>
                <a:ea typeface="+mn-ea"/>
                <a:cs typeface="Arial" panose="020B0604020202020204" pitchFamily="34" charset="0"/>
                <a:sym typeface="Wingdings" pitchFamily="2" charset="2"/>
              </a:rPr>
              <a:t>Career development </a:t>
            </a:r>
            <a:r>
              <a:rPr kumimoji="0" lang="en-GB" altLang="de-DE" sz="1800" b="0" i="0" u="none" strike="noStrike" kern="1200" cap="none" spc="0" normalizeH="0" baseline="0" noProof="0" dirty="0">
                <a:ln>
                  <a:noFill/>
                </a:ln>
                <a:solidFill>
                  <a:srgbClr val="4D4D4D"/>
                </a:solidFill>
                <a:effectLst/>
                <a:uLnTx/>
                <a:uFillTx/>
                <a:latin typeface="Arial"/>
                <a:ea typeface="+mn-ea"/>
                <a:cs typeface="Arial" panose="020B0604020202020204" pitchFamily="34" charset="0"/>
                <a:sym typeface="Wingdings" pitchFamily="2" charset="2"/>
              </a:rPr>
              <a:t>and </a:t>
            </a:r>
            <a:r>
              <a:rPr kumimoji="0" lang="en-GB" altLang="de-DE" sz="1800" b="1" i="0" u="none" strike="noStrike" kern="1200" cap="none" spc="0" normalizeH="0" baseline="0" noProof="0" dirty="0">
                <a:ln>
                  <a:noFill/>
                </a:ln>
                <a:solidFill>
                  <a:srgbClr val="034EA2"/>
                </a:solidFill>
                <a:effectLst/>
                <a:uLnTx/>
                <a:uFillTx/>
                <a:latin typeface="Arial"/>
                <a:ea typeface="+mn-ea"/>
                <a:cs typeface="Arial" panose="020B0604020202020204" pitchFamily="34" charset="0"/>
                <a:sym typeface="Wingdings" pitchFamily="2" charset="2"/>
              </a:rPr>
              <a:t>innovative research training </a:t>
            </a:r>
          </a:p>
          <a:p>
            <a:pPr marL="360000" marR="0" lvl="1" indent="-360000" algn="l" defTabSz="914400" rtl="0" eaLnBrk="1" fontAlgn="auto" latinLnBrk="0" hangingPunct="1">
              <a:lnSpc>
                <a:spcPct val="150000"/>
              </a:lnSpc>
              <a:spcBef>
                <a:spcPts val="0"/>
              </a:spcBef>
              <a:spcAft>
                <a:spcPts val="0"/>
              </a:spcAft>
              <a:buClr>
                <a:srgbClr val="931680"/>
              </a:buClr>
              <a:buSzTx/>
              <a:buFont typeface="Arial" panose="020B0604020202020204" pitchFamily="34" charset="0"/>
              <a:buChar char="●"/>
              <a:tabLst>
                <a:tab pos="450000" algn="l"/>
                <a:tab pos="900000" algn="l"/>
                <a:tab pos="1350000" algn="l"/>
                <a:tab pos="1800000" algn="l"/>
                <a:tab pos="2250000" algn="l"/>
                <a:tab pos="2700000" algn="l"/>
              </a:tabLst>
              <a:defRPr/>
            </a:pPr>
            <a:r>
              <a:rPr kumimoji="0" lang="en-GB" altLang="de-DE" sz="1800" b="1" i="0" u="none" strike="noStrike" kern="1200" cap="none" spc="0" normalizeH="0" baseline="0" noProof="0" dirty="0">
                <a:ln>
                  <a:noFill/>
                </a:ln>
                <a:solidFill>
                  <a:srgbClr val="FF0000"/>
                </a:solidFill>
                <a:effectLst/>
                <a:uLnTx/>
                <a:uFillTx/>
                <a:latin typeface="Arial"/>
                <a:ea typeface="+mn-ea"/>
                <a:cs typeface="Arial" panose="020B0604020202020204" pitchFamily="34" charset="0"/>
                <a:sym typeface="Wingdings" pitchFamily="2" charset="2"/>
              </a:rPr>
              <a:t>Bottom-up approach</a:t>
            </a:r>
          </a:p>
          <a:p>
            <a:pPr marL="360000" marR="0" lvl="1" indent="-360000" algn="l" defTabSz="914400" rtl="0" eaLnBrk="1" fontAlgn="auto" latinLnBrk="0" hangingPunct="1">
              <a:lnSpc>
                <a:spcPct val="150000"/>
              </a:lnSpc>
              <a:spcBef>
                <a:spcPts val="0"/>
              </a:spcBef>
              <a:spcAft>
                <a:spcPts val="0"/>
              </a:spcAft>
              <a:buClr>
                <a:srgbClr val="931680"/>
              </a:buClr>
              <a:buSzTx/>
              <a:buFont typeface="Arial" panose="020B0604020202020204" pitchFamily="34" charset="0"/>
              <a:buChar char="●"/>
              <a:tabLst>
                <a:tab pos="450000" algn="l"/>
                <a:tab pos="900000" algn="l"/>
                <a:tab pos="1350000" algn="l"/>
                <a:tab pos="1800000" algn="l"/>
                <a:tab pos="2250000" algn="l"/>
                <a:tab pos="2700000" algn="l"/>
              </a:tabLst>
              <a:defRPr/>
            </a:pPr>
            <a:r>
              <a:rPr kumimoji="0" lang="en-GB" altLang="de-DE" sz="1800" b="1" i="0" u="none" strike="noStrike" kern="1200" cap="none" spc="0" normalizeH="0" baseline="0" noProof="0" dirty="0">
                <a:ln>
                  <a:noFill/>
                </a:ln>
                <a:solidFill>
                  <a:srgbClr val="034EA2"/>
                </a:solidFill>
                <a:effectLst/>
                <a:uLnTx/>
                <a:uFillTx/>
                <a:latin typeface="Arial"/>
                <a:ea typeface="+mn-ea"/>
                <a:cs typeface="Arial" panose="020B0604020202020204" pitchFamily="34" charset="0"/>
                <a:sym typeface="Wingdings" pitchFamily="2" charset="2"/>
              </a:rPr>
              <a:t>Transnational mobility</a:t>
            </a:r>
            <a:r>
              <a:rPr kumimoji="0" lang="en-GB" altLang="de-DE" sz="1800" b="1" i="0" u="none" strike="noStrike" kern="1200" cap="none" spc="0" normalizeH="0" baseline="0" noProof="0" dirty="0">
                <a:ln>
                  <a:noFill/>
                </a:ln>
                <a:solidFill>
                  <a:srgbClr val="024B9C"/>
                </a:solidFill>
                <a:effectLst/>
                <a:uLnTx/>
                <a:uFillTx/>
                <a:latin typeface="Arial"/>
                <a:ea typeface="+mn-ea"/>
                <a:cs typeface="Arial" panose="020B0604020202020204" pitchFamily="34" charset="0"/>
                <a:sym typeface="Wingdings" pitchFamily="2" charset="2"/>
              </a:rPr>
              <a:t> </a:t>
            </a:r>
            <a:r>
              <a:rPr kumimoji="0" lang="en-GB" altLang="de-DE" sz="1800" b="0" i="0" u="none" strike="noStrike" kern="1200" cap="none" spc="0" normalizeH="0" baseline="0" noProof="0" dirty="0">
                <a:ln>
                  <a:noFill/>
                </a:ln>
                <a:solidFill>
                  <a:srgbClr val="4D4D4D"/>
                </a:solidFill>
                <a:effectLst/>
                <a:uLnTx/>
                <a:uFillTx/>
                <a:latin typeface="Arial"/>
                <a:ea typeface="+mn-ea"/>
                <a:cs typeface="Arial" panose="020B0604020202020204" pitchFamily="34" charset="0"/>
                <a:sym typeface="Wingdings" pitchFamily="2" charset="2"/>
              </a:rPr>
              <a:t>is the key element </a:t>
            </a:r>
          </a:p>
          <a:p>
            <a:pPr marL="360000" marR="0" lvl="1" indent="-360000" algn="l" defTabSz="914400" rtl="0" eaLnBrk="1" fontAlgn="auto" latinLnBrk="0" hangingPunct="1">
              <a:lnSpc>
                <a:spcPct val="150000"/>
              </a:lnSpc>
              <a:spcBef>
                <a:spcPts val="0"/>
              </a:spcBef>
              <a:spcAft>
                <a:spcPts val="0"/>
              </a:spcAft>
              <a:buClr>
                <a:srgbClr val="931680"/>
              </a:buClr>
              <a:buSzTx/>
              <a:buFont typeface="Arial" panose="020B0604020202020204" pitchFamily="34" charset="0"/>
              <a:buChar char="●"/>
              <a:tabLst>
                <a:tab pos="450000" algn="l"/>
                <a:tab pos="900000" algn="l"/>
                <a:tab pos="1350000" algn="l"/>
                <a:tab pos="1800000" algn="l"/>
                <a:tab pos="2250000" algn="l"/>
                <a:tab pos="2700000" algn="l"/>
              </a:tabLst>
              <a:defRPr/>
            </a:pPr>
            <a:r>
              <a:rPr kumimoji="0" lang="en-GB" altLang="de-DE" sz="1800" b="0" i="0" u="none" strike="noStrike" kern="1200" cap="none" spc="0" normalizeH="0" baseline="0" noProof="0" dirty="0">
                <a:ln>
                  <a:noFill/>
                </a:ln>
                <a:solidFill>
                  <a:srgbClr val="4D4D4D"/>
                </a:solidFill>
                <a:effectLst/>
                <a:uLnTx/>
                <a:uFillTx/>
                <a:latin typeface="Arial"/>
                <a:ea typeface="+mn-ea"/>
                <a:cs typeface="Arial" panose="020B0604020202020204" pitchFamily="34" charset="0"/>
                <a:sym typeface="Wingdings" pitchFamily="2" charset="2"/>
              </a:rPr>
              <a:t>Open to hosts from </a:t>
            </a:r>
            <a:r>
              <a:rPr kumimoji="0" lang="en-GB" altLang="de-DE" sz="1800" b="1" i="0" u="none" strike="noStrike" kern="1200" cap="none" spc="0" normalizeH="0" baseline="0" noProof="0" dirty="0">
                <a:ln>
                  <a:noFill/>
                </a:ln>
                <a:solidFill>
                  <a:srgbClr val="034EA2"/>
                </a:solidFill>
                <a:effectLst/>
                <a:uLnTx/>
                <a:uFillTx/>
                <a:latin typeface="Arial"/>
                <a:ea typeface="+mn-ea"/>
                <a:cs typeface="Arial" panose="020B0604020202020204" pitchFamily="34" charset="0"/>
                <a:sym typeface="Wingdings" pitchFamily="2" charset="2"/>
              </a:rPr>
              <a:t>academic and </a:t>
            </a:r>
            <a:r>
              <a:rPr kumimoji="0" lang="en-GB" altLang="de-DE" sz="1800" b="1" i="0" u="sng" strike="noStrike" kern="1200" cap="none" spc="0" normalizeH="0" baseline="0" noProof="0" dirty="0">
                <a:ln>
                  <a:noFill/>
                </a:ln>
                <a:solidFill>
                  <a:srgbClr val="034EA2"/>
                </a:solidFill>
                <a:effectLst/>
                <a:uLnTx/>
                <a:uFillTx/>
                <a:latin typeface="Arial"/>
                <a:ea typeface="+mn-ea"/>
                <a:cs typeface="Arial" panose="020B0604020202020204" pitchFamily="34" charset="0"/>
                <a:sym typeface="Wingdings" pitchFamily="2" charset="2"/>
              </a:rPr>
              <a:t>non-academic sector </a:t>
            </a:r>
            <a:r>
              <a:rPr kumimoji="0" lang="en-GB" altLang="de-DE" sz="1800" b="0" i="0" u="none" strike="noStrike" kern="1200" cap="none" spc="0" normalizeH="0" baseline="0" noProof="0" dirty="0">
                <a:ln>
                  <a:noFill/>
                </a:ln>
                <a:solidFill>
                  <a:srgbClr val="4D4D4D"/>
                </a:solidFill>
                <a:effectLst/>
                <a:uLnTx/>
                <a:uFillTx/>
                <a:latin typeface="Arial"/>
                <a:ea typeface="+mn-ea"/>
                <a:cs typeface="Arial" panose="020B0604020202020204" pitchFamily="34" charset="0"/>
                <a:sym typeface="Wingdings" pitchFamily="2" charset="2"/>
              </a:rPr>
              <a:t>&gt; career perspectives in academia </a:t>
            </a:r>
            <a:r>
              <a:rPr kumimoji="0" lang="en-GB" altLang="de-DE" sz="1800" b="1" i="0" u="none" strike="noStrike" kern="1200" cap="none" spc="0" normalizeH="0" baseline="0" noProof="0" dirty="0">
                <a:ln>
                  <a:noFill/>
                </a:ln>
                <a:solidFill>
                  <a:srgbClr val="034EA2"/>
                </a:solidFill>
                <a:effectLst/>
                <a:uLnTx/>
                <a:uFillTx/>
                <a:latin typeface="Arial"/>
                <a:ea typeface="+mn-ea"/>
                <a:cs typeface="Arial" panose="020B0604020202020204" pitchFamily="34" charset="0"/>
                <a:sym typeface="Wingdings" pitchFamily="2" charset="2"/>
              </a:rPr>
              <a:t>AND</a:t>
            </a:r>
            <a:r>
              <a:rPr kumimoji="0" lang="en-GB" altLang="de-DE" sz="1800" b="0" i="0" u="none" strike="noStrike" kern="1200" cap="none" spc="0" normalizeH="0" baseline="0" noProof="0" dirty="0">
                <a:ln>
                  <a:noFill/>
                </a:ln>
                <a:solidFill>
                  <a:srgbClr val="4D4D4D"/>
                </a:solidFill>
                <a:effectLst/>
                <a:uLnTx/>
                <a:uFillTx/>
                <a:latin typeface="Arial"/>
                <a:ea typeface="+mn-ea"/>
                <a:cs typeface="Arial" panose="020B0604020202020204" pitchFamily="34" charset="0"/>
                <a:sym typeface="Wingdings" pitchFamily="2" charset="2"/>
              </a:rPr>
              <a:t> industry</a:t>
            </a:r>
          </a:p>
        </p:txBody>
      </p:sp>
      <p:sp>
        <p:nvSpPr>
          <p:cNvPr id="6" name="Oval 16">
            <a:extLst>
              <a:ext uri="{FF2B5EF4-FFF2-40B4-BE49-F238E27FC236}">
                <a16:creationId xmlns:a16="http://schemas.microsoft.com/office/drawing/2014/main" id="{17EDC3BF-15E9-405E-A520-21BD88F3455D}"/>
              </a:ext>
            </a:extLst>
          </p:cNvPr>
          <p:cNvSpPr/>
          <p:nvPr/>
        </p:nvSpPr>
        <p:spPr>
          <a:xfrm>
            <a:off x="2196600" y="2990664"/>
            <a:ext cx="2459298" cy="2454745"/>
          </a:xfrm>
          <a:prstGeom prst="ellipse">
            <a:avLst/>
          </a:prstGeom>
          <a:solidFill>
            <a:schemeClr val="accent2"/>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ts val="1800"/>
              </a:lnSpc>
              <a:spcBef>
                <a:spcPts val="0"/>
              </a:spcBef>
              <a:spcAft>
                <a:spcPts val="0"/>
              </a:spcAft>
              <a:buClrTx/>
              <a:buSzTx/>
              <a:buFontTx/>
              <a:buNone/>
              <a:tabLst/>
              <a:defRPr/>
            </a:pPr>
            <a:r>
              <a:rPr kumimoji="0" lang="en-GB" sz="2400" b="0" i="0" u="none" strike="noStrike" kern="1200" cap="none" spc="-70" normalizeH="0" baseline="0" noProof="0" dirty="0">
                <a:ln>
                  <a:noFill/>
                </a:ln>
                <a:solidFill>
                  <a:srgbClr val="FFFFFF"/>
                </a:solidFill>
                <a:effectLst/>
                <a:uLnTx/>
                <a:uFillTx/>
                <a:latin typeface="Arial"/>
                <a:ea typeface="+mn-ea"/>
                <a:cs typeface="+mn-cs"/>
              </a:rPr>
              <a:t>MSCA</a:t>
            </a:r>
          </a:p>
        </p:txBody>
      </p:sp>
      <p:sp>
        <p:nvSpPr>
          <p:cNvPr id="7" name="Oval 11">
            <a:extLst>
              <a:ext uri="{FF2B5EF4-FFF2-40B4-BE49-F238E27FC236}">
                <a16:creationId xmlns:a16="http://schemas.microsoft.com/office/drawing/2014/main" id="{81143651-D2A1-4A0E-BE50-652EDBA07B88}"/>
              </a:ext>
            </a:extLst>
          </p:cNvPr>
          <p:cNvSpPr/>
          <p:nvPr/>
        </p:nvSpPr>
        <p:spPr>
          <a:xfrm>
            <a:off x="4254249" y="3949273"/>
            <a:ext cx="1656000" cy="1656000"/>
          </a:xfrm>
          <a:prstGeom prst="ellipse">
            <a:avLst/>
          </a:prstGeom>
          <a:solidFill>
            <a:schemeClr val="accent3"/>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FFFFFF"/>
                </a:solidFill>
                <a:effectLst/>
                <a:uLnTx/>
                <a:uFillTx/>
                <a:latin typeface="Arial"/>
                <a:ea typeface="+mn-ea"/>
                <a:cs typeface="+mn-cs"/>
              </a:rPr>
              <a:t>Mobility</a:t>
            </a:r>
          </a:p>
        </p:txBody>
      </p:sp>
      <p:sp>
        <p:nvSpPr>
          <p:cNvPr id="9" name="Oval 17">
            <a:extLst>
              <a:ext uri="{FF2B5EF4-FFF2-40B4-BE49-F238E27FC236}">
                <a16:creationId xmlns:a16="http://schemas.microsoft.com/office/drawing/2014/main" id="{8E36A043-5EC3-47D4-96DA-A8AFA328C16C}"/>
              </a:ext>
            </a:extLst>
          </p:cNvPr>
          <p:cNvSpPr/>
          <p:nvPr/>
        </p:nvSpPr>
        <p:spPr>
          <a:xfrm>
            <a:off x="942249" y="3949273"/>
            <a:ext cx="1656000" cy="1656000"/>
          </a:xfrm>
          <a:prstGeom prst="ellipse">
            <a:avLst/>
          </a:prstGeom>
          <a:solidFill>
            <a:schemeClr val="accent6"/>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FFFFFF"/>
                </a:solidFill>
                <a:effectLst/>
                <a:uLnTx/>
                <a:uFillTx/>
                <a:latin typeface="Arial"/>
                <a:ea typeface="+mn-ea"/>
                <a:cs typeface="+mn-cs"/>
              </a:rPr>
              <a:t>Career</a:t>
            </a:r>
          </a:p>
        </p:txBody>
      </p:sp>
      <p:sp>
        <p:nvSpPr>
          <p:cNvPr id="10" name="Oval 14">
            <a:extLst>
              <a:ext uri="{FF2B5EF4-FFF2-40B4-BE49-F238E27FC236}">
                <a16:creationId xmlns:a16="http://schemas.microsoft.com/office/drawing/2014/main" id="{6B449F8E-03D1-43DA-81D5-EEDC56B90CEE}"/>
              </a:ext>
            </a:extLst>
          </p:cNvPr>
          <p:cNvSpPr/>
          <p:nvPr/>
        </p:nvSpPr>
        <p:spPr>
          <a:xfrm>
            <a:off x="2598249" y="1813969"/>
            <a:ext cx="1656000" cy="1656000"/>
          </a:xfrm>
          <a:prstGeom prst="ellipse">
            <a:avLst/>
          </a:prstGeom>
          <a:solidFill>
            <a:schemeClr val="accent4"/>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FFFFFF"/>
                </a:solidFill>
                <a:effectLst/>
                <a:uLnTx/>
                <a:uFillTx/>
                <a:latin typeface="Arial"/>
                <a:ea typeface="+mn-ea"/>
                <a:cs typeface="+mn-cs"/>
              </a:rPr>
              <a:t>Training</a:t>
            </a:r>
          </a:p>
        </p:txBody>
      </p:sp>
    </p:spTree>
    <p:extLst>
      <p:ext uri="{BB962C8B-B14F-4D97-AF65-F5344CB8AC3E}">
        <p14:creationId xmlns:p14="http://schemas.microsoft.com/office/powerpoint/2010/main" val="25170908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EC129-717C-F250-3DFD-40CBD09BD0C5}"/>
              </a:ext>
            </a:extLst>
          </p:cNvPr>
          <p:cNvSpPr>
            <a:spLocks noGrp="1"/>
          </p:cNvSpPr>
          <p:nvPr>
            <p:ph type="title"/>
          </p:nvPr>
        </p:nvSpPr>
        <p:spPr>
          <a:xfrm>
            <a:off x="838200" y="391800"/>
            <a:ext cx="10515600" cy="600164"/>
          </a:xfrm>
        </p:spPr>
        <p:txBody>
          <a:bodyPr/>
          <a:lstStyle/>
          <a:p>
            <a:r>
              <a:rPr lang="de-AT" dirty="0" err="1"/>
              <a:t>Detailed</a:t>
            </a:r>
            <a:r>
              <a:rPr lang="de-AT" dirty="0"/>
              <a:t> Information:</a:t>
            </a:r>
          </a:p>
        </p:txBody>
      </p:sp>
      <p:sp>
        <p:nvSpPr>
          <p:cNvPr id="3" name="Content Placeholder 2">
            <a:extLst>
              <a:ext uri="{FF2B5EF4-FFF2-40B4-BE49-F238E27FC236}">
                <a16:creationId xmlns:a16="http://schemas.microsoft.com/office/drawing/2014/main" id="{51F74294-F17E-B976-489B-CDEE21998902}"/>
              </a:ext>
            </a:extLst>
          </p:cNvPr>
          <p:cNvSpPr>
            <a:spLocks noGrp="1"/>
          </p:cNvSpPr>
          <p:nvPr>
            <p:ph idx="1"/>
          </p:nvPr>
        </p:nvSpPr>
        <p:spPr>
          <a:xfrm>
            <a:off x="838200" y="1134127"/>
            <a:ext cx="10515600" cy="4834365"/>
          </a:xfrm>
        </p:spPr>
        <p:txBody>
          <a:bodyPr/>
          <a:lstStyle/>
          <a:p>
            <a:r>
              <a:rPr lang="en-GB" dirty="0">
                <a:hlinkClick r:id="rId2"/>
              </a:rPr>
              <a:t>https://marie-sklodowska-curie-actions</a:t>
            </a:r>
            <a:r>
              <a:rPr lang="de-AT" dirty="0">
                <a:hlinkClick r:id="rId2"/>
              </a:rPr>
              <a:t>.ec.europa.eu/</a:t>
            </a:r>
            <a:r>
              <a:rPr lang="de-AT" dirty="0"/>
              <a:t> </a:t>
            </a:r>
          </a:p>
          <a:p>
            <a:r>
              <a:rPr lang="de-AT" dirty="0"/>
              <a:t>Work Programme: </a:t>
            </a:r>
            <a:r>
              <a:rPr lang="de-AT" dirty="0">
                <a:hlinkClick r:id="rId3"/>
              </a:rPr>
              <a:t>https://ec.europa.eu/info/funding-tenders/opportunities/docs/2021-2027/horizon/wp-call/2023-2024/wp-2-msca-actions_horizon-2023-2024_en.pdf</a:t>
            </a:r>
            <a:r>
              <a:rPr lang="de-AT" dirty="0"/>
              <a:t> </a:t>
            </a:r>
          </a:p>
        </p:txBody>
      </p:sp>
    </p:spTree>
    <p:extLst>
      <p:ext uri="{BB962C8B-B14F-4D97-AF65-F5344CB8AC3E}">
        <p14:creationId xmlns:p14="http://schemas.microsoft.com/office/powerpoint/2010/main" val="16545695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ctrTitle"/>
          </p:nvPr>
        </p:nvSpPr>
        <p:spPr>
          <a:xfrm>
            <a:off x="1077013" y="2358502"/>
            <a:ext cx="10156297" cy="1749286"/>
          </a:xfrm>
        </p:spPr>
        <p:txBody>
          <a:bodyPr/>
          <a:lstStyle/>
          <a:p>
            <a:r>
              <a:rPr lang="de-DE" dirty="0"/>
              <a:t>MSCA Postdoctoral Fellowships (PF)</a:t>
            </a:r>
          </a:p>
        </p:txBody>
      </p:sp>
      <p:sp>
        <p:nvSpPr>
          <p:cNvPr id="4" name="Inhaltsplatzhalter 3"/>
          <p:cNvSpPr>
            <a:spLocks noGrp="1"/>
          </p:cNvSpPr>
          <p:nvPr>
            <p:ph type="subTitle" idx="1"/>
          </p:nvPr>
        </p:nvSpPr>
        <p:spPr/>
        <p:txBody>
          <a:bodyPr/>
          <a:lstStyle/>
          <a:p>
            <a:r>
              <a:rPr lang="en-GB" dirty="0"/>
              <a:t>Career development of </a:t>
            </a:r>
          </a:p>
          <a:p>
            <a:r>
              <a:rPr lang="en-GB" dirty="0"/>
              <a:t>Postdocs</a:t>
            </a:r>
          </a:p>
        </p:txBody>
      </p:sp>
      <p:cxnSp>
        <p:nvCxnSpPr>
          <p:cNvPr id="5" name="Straight Connector 3">
            <a:extLst>
              <a:ext uri="{FF2B5EF4-FFF2-40B4-BE49-F238E27FC236}">
                <a16:creationId xmlns:a16="http://schemas.microsoft.com/office/drawing/2014/main" id="{CEC39D7D-A22A-484C-AA39-5C50A78C6D97}"/>
              </a:ext>
            </a:extLst>
          </p:cNvPr>
          <p:cNvCxnSpPr/>
          <p:nvPr/>
        </p:nvCxnSpPr>
        <p:spPr>
          <a:xfrm>
            <a:off x="1077012" y="2355671"/>
            <a:ext cx="344849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33111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b="1" dirty="0"/>
              <a:t>General Information Postdoctoral Fellowships</a:t>
            </a:r>
          </a:p>
        </p:txBody>
      </p:sp>
      <p:sp>
        <p:nvSpPr>
          <p:cNvPr id="3" name="Inhaltsplatzhalter 2"/>
          <p:cNvSpPr>
            <a:spLocks noGrp="1"/>
          </p:cNvSpPr>
          <p:nvPr>
            <p:ph idx="4294967295"/>
          </p:nvPr>
        </p:nvSpPr>
        <p:spPr>
          <a:xfrm>
            <a:off x="957286" y="1548887"/>
            <a:ext cx="10396513" cy="4275137"/>
          </a:xfrm>
        </p:spPr>
        <p:txBody>
          <a:bodyPr/>
          <a:lstStyle/>
          <a:p>
            <a:pPr marL="360000" lvl="0" indent="-360000" fontAlgn="base">
              <a:lnSpc>
                <a:spcPct val="150000"/>
              </a:lnSpc>
              <a:spcAft>
                <a:spcPts val="0"/>
              </a:spcAft>
              <a:buClr>
                <a:srgbClr val="931680"/>
              </a:buClr>
              <a:buFont typeface="Arial" panose="020B0604020202020204" pitchFamily="34" charset="0"/>
              <a:buChar char="●"/>
              <a:defRPr/>
            </a:pPr>
            <a:r>
              <a:rPr lang="en-GB" altLang="de-DE" sz="2000" b="1" dirty="0">
                <a:solidFill>
                  <a:srgbClr val="034EA2"/>
                </a:solidFill>
              </a:rPr>
              <a:t>Research areas: </a:t>
            </a:r>
            <a:r>
              <a:rPr lang="en-GB" altLang="de-DE" sz="2000" dirty="0">
                <a:solidFill>
                  <a:srgbClr val="4D4D4D"/>
                </a:solidFill>
              </a:rPr>
              <a:t>No pre-defined research topics (»</a:t>
            </a:r>
            <a:r>
              <a:rPr lang="en-GB" altLang="de-DE" sz="2000" b="1" dirty="0">
                <a:solidFill>
                  <a:srgbClr val="4D4D4D"/>
                </a:solidFill>
              </a:rPr>
              <a:t>bottom-up</a:t>
            </a:r>
            <a:r>
              <a:rPr lang="en-GB" altLang="de-DE" sz="2000" dirty="0">
                <a:solidFill>
                  <a:srgbClr val="4D4D4D"/>
                </a:solidFill>
              </a:rPr>
              <a:t>«)</a:t>
            </a:r>
          </a:p>
          <a:p>
            <a:pPr marL="360000" indent="-360000" fontAlgn="base">
              <a:lnSpc>
                <a:spcPct val="150000"/>
              </a:lnSpc>
              <a:spcAft>
                <a:spcPts val="0"/>
              </a:spcAft>
              <a:buClr>
                <a:schemeClr val="accent2"/>
              </a:buClr>
              <a:buFont typeface="Arial" panose="020B0604020202020204" pitchFamily="34" charset="0"/>
              <a:buChar char="●"/>
              <a:defRPr/>
            </a:pPr>
            <a:r>
              <a:rPr lang="en-GB" sz="2000" dirty="0"/>
              <a:t>Eligibility:</a:t>
            </a:r>
            <a:br>
              <a:rPr lang="en-GB" sz="2000" dirty="0"/>
            </a:br>
            <a:r>
              <a:rPr lang="en-GB" sz="2000" b="1" dirty="0">
                <a:solidFill>
                  <a:schemeClr val="tx2"/>
                </a:solidFill>
              </a:rPr>
              <a:t>Postdocs only: </a:t>
            </a:r>
            <a:r>
              <a:rPr lang="en-GB" sz="2000" dirty="0"/>
              <a:t>successfully defended doctoral thesis at the call deadline</a:t>
            </a:r>
            <a:br>
              <a:rPr lang="en-GB" sz="2000" dirty="0"/>
            </a:br>
            <a:r>
              <a:rPr lang="en-GB" sz="2000" b="1" dirty="0">
                <a:solidFill>
                  <a:schemeClr val="tx2"/>
                </a:solidFill>
              </a:rPr>
              <a:t>Scientific age: </a:t>
            </a:r>
            <a:r>
              <a:rPr lang="en-GB" sz="2000" dirty="0"/>
              <a:t>up to </a:t>
            </a:r>
            <a:r>
              <a:rPr lang="en-GB" sz="2000" u="sng" dirty="0"/>
              <a:t>8 years</a:t>
            </a:r>
            <a:r>
              <a:rPr lang="en-GB" sz="2000" dirty="0"/>
              <a:t> full-time equivalent experience in research after PhD</a:t>
            </a:r>
            <a:br>
              <a:rPr lang="en-GB" sz="2000" dirty="0"/>
            </a:br>
            <a:r>
              <a:rPr lang="en-GB" sz="2000" dirty="0"/>
              <a:t>career breaks (e.g. due to parental leave), will not be taken into account</a:t>
            </a:r>
          </a:p>
          <a:p>
            <a:pPr marL="360000" indent="-360000" fontAlgn="base">
              <a:lnSpc>
                <a:spcPct val="150000"/>
              </a:lnSpc>
              <a:spcAft>
                <a:spcPts val="0"/>
              </a:spcAft>
              <a:buClr>
                <a:schemeClr val="accent2"/>
              </a:buClr>
              <a:buFont typeface="Arial" panose="020B0604020202020204" pitchFamily="34" charset="0"/>
              <a:buChar char="●"/>
              <a:defRPr/>
            </a:pPr>
            <a:r>
              <a:rPr lang="en-GB" sz="2000" b="1" dirty="0">
                <a:solidFill>
                  <a:schemeClr val="tx2"/>
                </a:solidFill>
              </a:rPr>
              <a:t>Working conditions: </a:t>
            </a:r>
            <a:r>
              <a:rPr lang="en-GB" sz="2000" dirty="0"/>
              <a:t>Generally full-time employment contract including social security benefits</a:t>
            </a:r>
            <a:endParaRPr lang="en-GB" dirty="0"/>
          </a:p>
          <a:p>
            <a:pPr marL="360000" indent="-360000" fontAlgn="base">
              <a:lnSpc>
                <a:spcPct val="150000"/>
              </a:lnSpc>
              <a:spcAft>
                <a:spcPts val="0"/>
              </a:spcAft>
              <a:buClr>
                <a:schemeClr val="accent2"/>
              </a:buClr>
              <a:buFont typeface="Arial" panose="020B0604020202020204" pitchFamily="34" charset="0"/>
              <a:buChar char="●"/>
              <a:defRPr/>
            </a:pPr>
            <a:r>
              <a:rPr lang="en-GB" sz="2000" b="1" dirty="0">
                <a:solidFill>
                  <a:schemeClr val="tx2"/>
                </a:solidFill>
              </a:rPr>
              <a:t>Application</a:t>
            </a:r>
            <a:r>
              <a:rPr lang="en-GB" sz="2000" dirty="0">
                <a:solidFill>
                  <a:schemeClr val="tx2"/>
                </a:solidFill>
              </a:rPr>
              <a:t>: </a:t>
            </a:r>
            <a:r>
              <a:rPr lang="en-GB" sz="2000" dirty="0"/>
              <a:t>researcher with the host institution </a:t>
            </a:r>
            <a:r>
              <a:rPr lang="en-GB" altLang="de-DE" sz="2000" dirty="0"/>
              <a:t>active in Research &amp; Development</a:t>
            </a:r>
            <a:endParaRPr lang="en-GB" sz="2000" dirty="0"/>
          </a:p>
          <a:p>
            <a:endParaRPr lang="en-GB" dirty="0"/>
          </a:p>
        </p:txBody>
      </p:sp>
    </p:spTree>
    <p:extLst>
      <p:ext uri="{BB962C8B-B14F-4D97-AF65-F5344CB8AC3E}">
        <p14:creationId xmlns:p14="http://schemas.microsoft.com/office/powerpoint/2010/main" val="2530488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62F84845-4566-374C-3850-F55C8F0C899F}"/>
              </a:ext>
            </a:extLst>
          </p:cNvPr>
          <p:cNvSpPr/>
          <p:nvPr/>
        </p:nvSpPr>
        <p:spPr>
          <a:xfrm>
            <a:off x="1138395" y="1894566"/>
            <a:ext cx="4669436" cy="3372787"/>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AT"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 name="Titel 1"/>
          <p:cNvSpPr>
            <a:spLocks noGrp="1"/>
          </p:cNvSpPr>
          <p:nvPr>
            <p:ph type="title"/>
          </p:nvPr>
        </p:nvSpPr>
        <p:spPr/>
        <p:txBody>
          <a:bodyPr/>
          <a:lstStyle/>
          <a:p>
            <a:r>
              <a:rPr lang="en-US" dirty="0"/>
              <a:t>PF </a:t>
            </a:r>
            <a:r>
              <a:rPr lang="en-US" dirty="0" err="1"/>
              <a:t>Programme</a:t>
            </a:r>
            <a:r>
              <a:rPr lang="en-US" dirty="0"/>
              <a:t> Lines: an Overview</a:t>
            </a:r>
            <a:endParaRPr lang="de-DE" dirty="0"/>
          </a:p>
        </p:txBody>
      </p:sp>
      <p:sp>
        <p:nvSpPr>
          <p:cNvPr id="3" name="Inhaltsplatzhalter 2"/>
          <p:cNvSpPr>
            <a:spLocks noGrp="1"/>
          </p:cNvSpPr>
          <p:nvPr>
            <p:ph idx="4294967295"/>
          </p:nvPr>
        </p:nvSpPr>
        <p:spPr>
          <a:xfrm>
            <a:off x="2420515" y="2037480"/>
            <a:ext cx="7974012" cy="2289175"/>
          </a:xfrm>
        </p:spPr>
        <p:txBody>
          <a:bodyPr/>
          <a:lstStyle/>
          <a:p>
            <a:pPr marL="0" indent="0">
              <a:buNone/>
            </a:pPr>
            <a:r>
              <a:rPr lang="de-DE" dirty="0">
                <a:latin typeface="+mn-lt"/>
                <a:cs typeface="+mn-cs"/>
              </a:rPr>
              <a:t>European Fellowships</a:t>
            </a:r>
          </a:p>
        </p:txBody>
      </p:sp>
      <p:grpSp>
        <p:nvGrpSpPr>
          <p:cNvPr id="4" name="Group 3"/>
          <p:cNvGrpSpPr>
            <a:grpSpLocks/>
          </p:cNvGrpSpPr>
          <p:nvPr/>
        </p:nvGrpSpPr>
        <p:grpSpPr bwMode="auto">
          <a:xfrm>
            <a:off x="1702748" y="2532809"/>
            <a:ext cx="3571874" cy="1834690"/>
            <a:chOff x="3010745" y="1164440"/>
            <a:chExt cx="4729607" cy="2515876"/>
          </a:xfrm>
        </p:grpSpPr>
        <p:pic>
          <p:nvPicPr>
            <p:cNvPr id="5" name="Picture 6" descr="https://ec.europa.eu/digital-agenda/sites/digital-agenda/files/styles/large/public/world1.jpg"/>
            <p:cNvPicPr>
              <a:picLocks noChangeAspect="1" noChangeArrowheads="1"/>
            </p:cNvPicPr>
            <p:nvPr/>
          </p:nvPicPr>
          <p:blipFill>
            <a:blip r:embed="rId3"/>
            <a:srcRect/>
            <a:stretch>
              <a:fillRect/>
            </a:stretch>
          </p:blipFill>
          <p:spPr bwMode="auto">
            <a:xfrm>
              <a:off x="3010745" y="2509539"/>
              <a:ext cx="1238331" cy="1170777"/>
            </a:xfrm>
            <a:prstGeom prst="rect">
              <a:avLst/>
            </a:prstGeom>
            <a:noFill/>
            <a:ln w="9525">
              <a:noFill/>
              <a:miter lim="800000"/>
              <a:headEnd/>
              <a:tailEnd/>
            </a:ln>
          </p:spPr>
        </p:pic>
        <p:pic>
          <p:nvPicPr>
            <p:cNvPr id="6" name="Picture 3" descr="C:\Users\partyka\Desktop\imagesCAZ24H2H.jpg"/>
            <p:cNvPicPr>
              <a:picLocks noChangeAspect="1" noChangeArrowheads="1"/>
            </p:cNvPicPr>
            <p:nvPr/>
          </p:nvPicPr>
          <p:blipFill>
            <a:blip r:embed="rId4"/>
            <a:srcRect/>
            <a:stretch>
              <a:fillRect/>
            </a:stretch>
          </p:blipFill>
          <p:spPr bwMode="auto">
            <a:xfrm>
              <a:off x="3088471" y="1164440"/>
              <a:ext cx="1008112" cy="1008112"/>
            </a:xfrm>
            <a:prstGeom prst="rect">
              <a:avLst/>
            </a:prstGeom>
            <a:noFill/>
            <a:ln w="9525">
              <a:noFill/>
              <a:miter lim="800000"/>
              <a:headEnd/>
              <a:tailEnd/>
            </a:ln>
          </p:spPr>
        </p:pic>
        <p:pic>
          <p:nvPicPr>
            <p:cNvPr id="7" name="Picture 4" descr="C:\Users\partyka\Desktop\imagesCAZ24H2H.jpg"/>
            <p:cNvPicPr>
              <a:picLocks noChangeAspect="1" noChangeArrowheads="1"/>
            </p:cNvPicPr>
            <p:nvPr/>
          </p:nvPicPr>
          <p:blipFill>
            <a:blip r:embed="rId4"/>
            <a:srcRect/>
            <a:stretch>
              <a:fillRect/>
            </a:stretch>
          </p:blipFill>
          <p:spPr bwMode="auto">
            <a:xfrm>
              <a:off x="6472014" y="1699462"/>
              <a:ext cx="1268338" cy="1268338"/>
            </a:xfrm>
            <a:prstGeom prst="rect">
              <a:avLst/>
            </a:prstGeom>
            <a:noFill/>
            <a:ln w="9525">
              <a:noFill/>
              <a:miter lim="800000"/>
              <a:headEnd/>
              <a:tailEnd/>
            </a:ln>
          </p:spPr>
        </p:pic>
        <p:sp>
          <p:nvSpPr>
            <p:cNvPr id="8" name="Right Arrow 8"/>
            <p:cNvSpPr/>
            <p:nvPr/>
          </p:nvSpPr>
          <p:spPr>
            <a:xfrm rot="21180000">
              <a:off x="4250732" y="2721510"/>
              <a:ext cx="1904127" cy="106973"/>
            </a:xfrm>
            <a:prstGeom prst="rightArrow">
              <a:avLst>
                <a:gd name="adj1" fmla="val 50000"/>
                <a:gd name="adj2" fmla="val 125940"/>
              </a:avLst>
            </a:prstGeom>
            <a:solidFill>
              <a:srgbClr val="CDFFCD"/>
            </a:solidFill>
            <a:ln w="12700" cap="rnd">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9" name="Right Arrow 9"/>
            <p:cNvSpPr/>
            <p:nvPr/>
          </p:nvSpPr>
          <p:spPr>
            <a:xfrm rot="420000">
              <a:off x="4250732" y="1742893"/>
              <a:ext cx="1904127" cy="106975"/>
            </a:xfrm>
            <a:prstGeom prst="rightArrow">
              <a:avLst>
                <a:gd name="adj1" fmla="val 50000"/>
                <a:gd name="adj2" fmla="val 125940"/>
              </a:avLst>
            </a:prstGeom>
            <a:solidFill>
              <a:srgbClr val="CDFFCD"/>
            </a:solidFill>
            <a:ln w="12700" cap="rnd">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10" name="Group 17"/>
          <p:cNvGrpSpPr>
            <a:grpSpLocks/>
          </p:cNvGrpSpPr>
          <p:nvPr/>
        </p:nvGrpSpPr>
        <p:grpSpPr bwMode="auto">
          <a:xfrm>
            <a:off x="5989244" y="2706702"/>
            <a:ext cx="3919097" cy="1141196"/>
            <a:chOff x="3203848" y="4308204"/>
            <a:chExt cx="4722812" cy="1215489"/>
          </a:xfrm>
        </p:grpSpPr>
        <p:pic>
          <p:nvPicPr>
            <p:cNvPr id="11" name="Picture 6" descr="https://ec.europa.eu/digital-agenda/sites/digital-agenda/files/styles/large/public/world1.jpg"/>
            <p:cNvPicPr>
              <a:picLocks noChangeAspect="1" noChangeArrowheads="1"/>
            </p:cNvPicPr>
            <p:nvPr/>
          </p:nvPicPr>
          <p:blipFill>
            <a:blip r:embed="rId5"/>
            <a:srcRect/>
            <a:stretch>
              <a:fillRect/>
            </a:stretch>
          </p:blipFill>
          <p:spPr bwMode="auto">
            <a:xfrm>
              <a:off x="6746143" y="4543742"/>
              <a:ext cx="1180517" cy="979951"/>
            </a:xfrm>
            <a:prstGeom prst="rect">
              <a:avLst/>
            </a:prstGeom>
            <a:noFill/>
            <a:ln w="9525">
              <a:noFill/>
              <a:miter lim="800000"/>
              <a:headEnd/>
              <a:tailEnd/>
            </a:ln>
          </p:spPr>
        </p:pic>
        <p:pic>
          <p:nvPicPr>
            <p:cNvPr id="12" name="Picture 3" descr="C:\Users\partyka\Desktop\imagesCAZ24H2H.jpg"/>
            <p:cNvPicPr>
              <a:picLocks noChangeAspect="1" noChangeArrowheads="1"/>
            </p:cNvPicPr>
            <p:nvPr/>
          </p:nvPicPr>
          <p:blipFill>
            <a:blip r:embed="rId4"/>
            <a:srcRect/>
            <a:stretch>
              <a:fillRect/>
            </a:stretch>
          </p:blipFill>
          <p:spPr bwMode="auto">
            <a:xfrm>
              <a:off x="3203848" y="4614069"/>
              <a:ext cx="1008112" cy="853459"/>
            </a:xfrm>
            <a:prstGeom prst="rect">
              <a:avLst/>
            </a:prstGeom>
            <a:noFill/>
            <a:ln w="9525">
              <a:noFill/>
              <a:miter lim="800000"/>
              <a:headEnd/>
              <a:tailEnd/>
            </a:ln>
          </p:spPr>
        </p:pic>
        <p:sp>
          <p:nvSpPr>
            <p:cNvPr id="13" name="Right Arrow 20"/>
            <p:cNvSpPr/>
            <p:nvPr/>
          </p:nvSpPr>
          <p:spPr>
            <a:xfrm>
              <a:off x="4541428" y="4760479"/>
              <a:ext cx="1910042" cy="108076"/>
            </a:xfrm>
            <a:prstGeom prst="rightArrow">
              <a:avLst>
                <a:gd name="adj1" fmla="val 50000"/>
                <a:gd name="adj2" fmla="val 125940"/>
              </a:avLst>
            </a:prstGeom>
            <a:solidFill>
              <a:srgbClr val="C6D9F1"/>
            </a:solidFill>
            <a:ln w="12700" cap="rn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Arial"/>
                <a:ea typeface="+mn-ea"/>
                <a:cs typeface="+mn-cs"/>
              </a:endParaRPr>
            </a:p>
          </p:txBody>
        </p:sp>
        <p:sp>
          <p:nvSpPr>
            <p:cNvPr id="14" name="Right Arrow 21"/>
            <p:cNvSpPr/>
            <p:nvPr/>
          </p:nvSpPr>
          <p:spPr>
            <a:xfrm rot="10800000">
              <a:off x="4541428" y="5119762"/>
              <a:ext cx="1910042" cy="108078"/>
            </a:xfrm>
            <a:prstGeom prst="rightArrow">
              <a:avLst>
                <a:gd name="adj1" fmla="val 50000"/>
                <a:gd name="adj2" fmla="val 125940"/>
              </a:avLst>
            </a:prstGeom>
            <a:solidFill>
              <a:srgbClr val="C6D9F1"/>
            </a:solidFill>
            <a:ln w="12700" cap="rn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Arial"/>
                <a:ea typeface="+mn-ea"/>
                <a:cs typeface="+mn-cs"/>
              </a:endParaRPr>
            </a:p>
          </p:txBody>
        </p:sp>
        <p:sp>
          <p:nvSpPr>
            <p:cNvPr id="15" name="TextBox 23"/>
            <p:cNvSpPr txBox="1"/>
            <p:nvPr/>
          </p:nvSpPr>
          <p:spPr>
            <a:xfrm>
              <a:off x="4430576" y="4308204"/>
              <a:ext cx="2315567" cy="2950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4D4D4D"/>
                  </a:solidFill>
                  <a:effectLst/>
                  <a:uLnTx/>
                  <a:uFillTx/>
                  <a:latin typeface="BundesSans Office" panose="020B0002030500000203" pitchFamily="34" charset="0"/>
                  <a:ea typeface="ＭＳ Ｐゴシック" pitchFamily="-72" charset="-128"/>
                  <a:cs typeface="ＭＳ Ｐゴシック" pitchFamily="-72" charset="-128"/>
                </a:rPr>
                <a:t>Outgoing phase – 1-2 years</a:t>
              </a:r>
            </a:p>
          </p:txBody>
        </p:sp>
      </p:grpSp>
      <p:sp>
        <p:nvSpPr>
          <p:cNvPr id="16" name="TextBox 23"/>
          <p:cNvSpPr txBox="1"/>
          <p:nvPr/>
        </p:nvSpPr>
        <p:spPr bwMode="auto">
          <a:xfrm>
            <a:off x="2286941" y="3131336"/>
            <a:ext cx="2142556" cy="27699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4D4D4D"/>
                </a:solidFill>
                <a:effectLst/>
                <a:uLnTx/>
                <a:uFillTx/>
                <a:latin typeface="BundesSans Office" panose="020B0002030500000203" pitchFamily="34" charset="0"/>
                <a:ea typeface="ＭＳ Ｐゴシック" pitchFamily="-72" charset="-128"/>
                <a:cs typeface="ＭＳ Ｐゴシック" pitchFamily="-72" charset="-128"/>
              </a:rPr>
              <a:t>Incoming phase: 1- 2 years</a:t>
            </a:r>
          </a:p>
        </p:txBody>
      </p:sp>
      <p:sp>
        <p:nvSpPr>
          <p:cNvPr id="17" name="Textfeld 16"/>
          <p:cNvSpPr txBox="1"/>
          <p:nvPr/>
        </p:nvSpPr>
        <p:spPr>
          <a:xfrm>
            <a:off x="7007211" y="3691559"/>
            <a:ext cx="152475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err="1">
                <a:ln>
                  <a:noFill/>
                </a:ln>
                <a:solidFill>
                  <a:srgbClr val="4D4D4D"/>
                </a:solidFill>
                <a:effectLst/>
                <a:uLnTx/>
                <a:uFillTx/>
                <a:latin typeface="Arial"/>
                <a:ea typeface="+mn-ea"/>
                <a:cs typeface="+mn-cs"/>
              </a:rPr>
              <a:t>Mandatory</a:t>
            </a:r>
            <a:r>
              <a:rPr kumimoji="0" lang="de-DE" sz="1200" b="0" i="0" u="none" strike="noStrike" kern="1200" cap="none" spc="0" normalizeH="0" baseline="0" noProof="0" dirty="0">
                <a:ln>
                  <a:noFill/>
                </a:ln>
                <a:solidFill>
                  <a:srgbClr val="4D4D4D"/>
                </a:solidFill>
                <a:effectLst/>
                <a:uLnTx/>
                <a:uFillTx/>
                <a:latin typeface="Arial"/>
                <a:ea typeface="+mn-ea"/>
                <a:cs typeface="+mn-cs"/>
              </a:rPr>
              <a:t> </a:t>
            </a:r>
            <a:r>
              <a:rPr kumimoji="0" lang="de-DE" sz="1200" b="0" i="0" u="none" strike="noStrike" kern="1200" cap="none" spc="0" normalizeH="0" baseline="0" noProof="0" dirty="0" err="1">
                <a:ln>
                  <a:noFill/>
                </a:ln>
                <a:solidFill>
                  <a:srgbClr val="4D4D4D"/>
                </a:solidFill>
                <a:effectLst/>
                <a:uLnTx/>
                <a:uFillTx/>
                <a:latin typeface="Arial"/>
                <a:ea typeface="+mn-ea"/>
                <a:cs typeface="+mn-cs"/>
              </a:rPr>
              <a:t>return</a:t>
            </a:r>
            <a:r>
              <a:rPr kumimoji="0" lang="de-DE" sz="1200" b="0" i="0" u="none" strike="noStrike" kern="1200" cap="none" spc="0" normalizeH="0" baseline="0" noProof="0" dirty="0">
                <a:ln>
                  <a:noFill/>
                </a:ln>
                <a:solidFill>
                  <a:srgbClr val="4D4D4D"/>
                </a:solidFill>
                <a:effectLst/>
                <a:uLnTx/>
                <a:uFillTx/>
                <a:latin typeface="Arial"/>
                <a:ea typeface="+mn-ea"/>
                <a:cs typeface="+mn-cs"/>
              </a:rPr>
              <a:t> </a:t>
            </a:r>
            <a:r>
              <a:rPr kumimoji="0" lang="de-DE" sz="1200" b="0" i="0" u="none" strike="noStrike" kern="1200" cap="none" spc="0" normalizeH="0" baseline="0" noProof="0" dirty="0" err="1">
                <a:ln>
                  <a:noFill/>
                </a:ln>
                <a:solidFill>
                  <a:srgbClr val="4D4D4D"/>
                </a:solidFill>
                <a:effectLst/>
                <a:uLnTx/>
                <a:uFillTx/>
                <a:latin typeface="Arial"/>
                <a:ea typeface="+mn-ea"/>
                <a:cs typeface="+mn-cs"/>
              </a:rPr>
              <a:t>phase</a:t>
            </a:r>
            <a:r>
              <a:rPr kumimoji="0" lang="de-DE" sz="1200" b="0" i="0" u="none" strike="noStrike" kern="1200" cap="none" spc="0" normalizeH="0" baseline="0" noProof="0" dirty="0">
                <a:ln>
                  <a:noFill/>
                </a:ln>
                <a:solidFill>
                  <a:srgbClr val="4D4D4D"/>
                </a:solidFill>
                <a:effectLst/>
                <a:uLnTx/>
                <a:uFillTx/>
                <a:latin typeface="Arial"/>
                <a:ea typeface="+mn-ea"/>
                <a:cs typeface="+mn-cs"/>
              </a:rPr>
              <a:t> – 1 </a:t>
            </a:r>
            <a:r>
              <a:rPr kumimoji="0" lang="de-DE" sz="1200" b="0" i="0" u="none" strike="noStrike" kern="1200" cap="none" spc="0" normalizeH="0" baseline="0" noProof="0" dirty="0" err="1">
                <a:ln>
                  <a:noFill/>
                </a:ln>
                <a:solidFill>
                  <a:srgbClr val="4D4D4D"/>
                </a:solidFill>
                <a:effectLst/>
                <a:uLnTx/>
                <a:uFillTx/>
                <a:latin typeface="Arial"/>
                <a:ea typeface="+mn-ea"/>
                <a:cs typeface="+mn-cs"/>
              </a:rPr>
              <a:t>year</a:t>
            </a:r>
            <a:r>
              <a:rPr kumimoji="0" lang="de-DE" sz="1200" b="0" i="0" u="none" strike="noStrike" kern="1200" cap="none" spc="0" normalizeH="0" baseline="0" noProof="0" dirty="0">
                <a:ln>
                  <a:noFill/>
                </a:ln>
                <a:solidFill>
                  <a:srgbClr val="4D4D4D"/>
                </a:solidFill>
                <a:effectLst/>
                <a:uLnTx/>
                <a:uFillTx/>
                <a:latin typeface="Arial"/>
                <a:ea typeface="+mn-ea"/>
                <a:cs typeface="+mn-cs"/>
              </a:rPr>
              <a:t> </a:t>
            </a:r>
          </a:p>
        </p:txBody>
      </p:sp>
      <p:sp>
        <p:nvSpPr>
          <p:cNvPr id="19" name="Textfeld 18"/>
          <p:cNvSpPr txBox="1"/>
          <p:nvPr/>
        </p:nvSpPr>
        <p:spPr>
          <a:xfrm>
            <a:off x="6980130" y="1984261"/>
            <a:ext cx="243840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0" normalizeH="0" baseline="0" noProof="0" dirty="0">
                <a:ln>
                  <a:noFill/>
                </a:ln>
                <a:solidFill>
                  <a:srgbClr val="4D4D4D"/>
                </a:solidFill>
                <a:effectLst/>
                <a:uLnTx/>
                <a:uFillTx/>
                <a:latin typeface="Arial"/>
                <a:ea typeface="+mn-ea"/>
                <a:cs typeface="+mn-cs"/>
              </a:rPr>
              <a:t>Global Fellowships</a:t>
            </a:r>
          </a:p>
        </p:txBody>
      </p:sp>
    </p:spTree>
    <p:extLst>
      <p:ext uri="{BB962C8B-B14F-4D97-AF65-F5344CB8AC3E}">
        <p14:creationId xmlns:p14="http://schemas.microsoft.com/office/powerpoint/2010/main" val="27529881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Panels</a:t>
            </a:r>
          </a:p>
        </p:txBody>
      </p:sp>
      <p:sp>
        <p:nvSpPr>
          <p:cNvPr id="3" name="Inhaltsplatzhalter 2"/>
          <p:cNvSpPr>
            <a:spLocks noGrp="1"/>
          </p:cNvSpPr>
          <p:nvPr>
            <p:ph idx="4294967295"/>
          </p:nvPr>
        </p:nvSpPr>
        <p:spPr>
          <a:xfrm>
            <a:off x="838199" y="1525172"/>
            <a:ext cx="9529689" cy="4210050"/>
          </a:xfrm>
        </p:spPr>
        <p:txBody>
          <a:bodyPr/>
          <a:lstStyle/>
          <a:p>
            <a:pPr marL="0" indent="0">
              <a:buNone/>
            </a:pPr>
            <a:r>
              <a:rPr lang="de-DE" dirty="0" err="1"/>
              <a:t>Postdoctoral</a:t>
            </a:r>
            <a:r>
              <a:rPr lang="de-DE" dirty="0"/>
              <a:t> Fellowships will </a:t>
            </a:r>
            <a:r>
              <a:rPr lang="de-DE" dirty="0" err="1"/>
              <a:t>be</a:t>
            </a:r>
            <a:r>
              <a:rPr lang="de-DE" dirty="0"/>
              <a:t> </a:t>
            </a:r>
            <a:r>
              <a:rPr lang="de-DE" dirty="0" err="1"/>
              <a:t>evaluated</a:t>
            </a:r>
            <a:r>
              <a:rPr lang="de-DE" dirty="0"/>
              <a:t> in </a:t>
            </a:r>
            <a:r>
              <a:rPr lang="de-DE" dirty="0" err="1"/>
              <a:t>eight</a:t>
            </a:r>
            <a:r>
              <a:rPr lang="de-DE" dirty="0"/>
              <a:t> </a:t>
            </a:r>
            <a:r>
              <a:rPr lang="de-DE" dirty="0" err="1"/>
              <a:t>scientific</a:t>
            </a:r>
            <a:r>
              <a:rPr lang="de-DE" dirty="0"/>
              <a:t> </a:t>
            </a:r>
            <a:r>
              <a:rPr lang="de-DE" dirty="0" err="1"/>
              <a:t>panels</a:t>
            </a:r>
            <a:r>
              <a:rPr lang="de-DE" dirty="0"/>
              <a:t>:</a:t>
            </a:r>
          </a:p>
          <a:p>
            <a:pPr marL="360000" indent="-360000" fontAlgn="base">
              <a:lnSpc>
                <a:spcPct val="150000"/>
              </a:lnSpc>
              <a:spcAft>
                <a:spcPts val="0"/>
              </a:spcAft>
              <a:buClr>
                <a:schemeClr val="accent2"/>
              </a:buClr>
              <a:buFont typeface="Arial" panose="020B0604020202020204" pitchFamily="34" charset="0"/>
              <a:buChar char="●"/>
            </a:pPr>
            <a:r>
              <a:rPr lang="de-DE" sz="2000" dirty="0"/>
              <a:t>Chemistry (CHE)</a:t>
            </a:r>
          </a:p>
          <a:p>
            <a:pPr marL="360000" indent="-360000" fontAlgn="base">
              <a:lnSpc>
                <a:spcPct val="150000"/>
              </a:lnSpc>
              <a:spcAft>
                <a:spcPts val="0"/>
              </a:spcAft>
              <a:buClr>
                <a:schemeClr val="accent2"/>
              </a:buClr>
              <a:buFont typeface="Arial" panose="020B0604020202020204" pitchFamily="34" charset="0"/>
              <a:buChar char="●"/>
            </a:pPr>
            <a:r>
              <a:rPr lang="de-DE" sz="2000" dirty="0" err="1"/>
              <a:t>Social</a:t>
            </a:r>
            <a:r>
              <a:rPr lang="de-DE" sz="2000" dirty="0"/>
              <a:t> </a:t>
            </a:r>
            <a:r>
              <a:rPr lang="de-DE" sz="2000" dirty="0" err="1"/>
              <a:t>Sciences</a:t>
            </a:r>
            <a:r>
              <a:rPr lang="de-DE" sz="2000" dirty="0"/>
              <a:t> </a:t>
            </a:r>
            <a:r>
              <a:rPr lang="de-DE" sz="2000" dirty="0" err="1"/>
              <a:t>and</a:t>
            </a:r>
            <a:r>
              <a:rPr lang="de-DE" sz="2000" dirty="0"/>
              <a:t> </a:t>
            </a:r>
            <a:r>
              <a:rPr lang="de-DE" sz="2000" dirty="0" err="1"/>
              <a:t>Humanities</a:t>
            </a:r>
            <a:r>
              <a:rPr lang="de-DE" sz="2000" dirty="0"/>
              <a:t> (SOC)</a:t>
            </a:r>
          </a:p>
          <a:p>
            <a:pPr marL="360000" indent="-360000" fontAlgn="base">
              <a:lnSpc>
                <a:spcPct val="150000"/>
              </a:lnSpc>
              <a:spcAft>
                <a:spcPts val="0"/>
              </a:spcAft>
              <a:buClr>
                <a:schemeClr val="accent2"/>
              </a:buClr>
              <a:buFont typeface="Arial" panose="020B0604020202020204" pitchFamily="34" charset="0"/>
              <a:buChar char="●"/>
            </a:pPr>
            <a:r>
              <a:rPr lang="de-DE" sz="2000" dirty="0" err="1"/>
              <a:t>Economic</a:t>
            </a:r>
            <a:r>
              <a:rPr lang="de-DE" sz="2000" dirty="0"/>
              <a:t> </a:t>
            </a:r>
            <a:r>
              <a:rPr lang="de-DE" sz="2000" dirty="0" err="1"/>
              <a:t>Sciences</a:t>
            </a:r>
            <a:r>
              <a:rPr lang="de-DE" sz="2000" dirty="0"/>
              <a:t> (ECO)</a:t>
            </a:r>
          </a:p>
          <a:p>
            <a:pPr marL="360000" indent="-360000" fontAlgn="base">
              <a:lnSpc>
                <a:spcPct val="150000"/>
              </a:lnSpc>
              <a:spcAft>
                <a:spcPts val="0"/>
              </a:spcAft>
              <a:buClr>
                <a:schemeClr val="accent2"/>
              </a:buClr>
              <a:buFont typeface="Arial" panose="020B0604020202020204" pitchFamily="34" charset="0"/>
              <a:buChar char="●"/>
            </a:pPr>
            <a:r>
              <a:rPr lang="de-DE" sz="2000" dirty="0"/>
              <a:t>Information Science </a:t>
            </a:r>
            <a:r>
              <a:rPr lang="de-DE" sz="2000" dirty="0" err="1"/>
              <a:t>and</a:t>
            </a:r>
            <a:r>
              <a:rPr lang="de-DE" sz="2000" dirty="0"/>
              <a:t> Engineering (ENG)</a:t>
            </a:r>
          </a:p>
          <a:p>
            <a:pPr marL="360000" indent="-360000" fontAlgn="base">
              <a:lnSpc>
                <a:spcPct val="150000"/>
              </a:lnSpc>
              <a:spcAft>
                <a:spcPts val="0"/>
              </a:spcAft>
              <a:buClr>
                <a:schemeClr val="accent2"/>
              </a:buClr>
              <a:buFont typeface="Arial" panose="020B0604020202020204" pitchFamily="34" charset="0"/>
              <a:buChar char="●"/>
            </a:pPr>
            <a:r>
              <a:rPr lang="de-DE" sz="2000" dirty="0"/>
              <a:t>Environment </a:t>
            </a:r>
            <a:r>
              <a:rPr lang="de-DE" sz="2000" dirty="0" err="1"/>
              <a:t>and</a:t>
            </a:r>
            <a:r>
              <a:rPr lang="de-DE" sz="2000" dirty="0"/>
              <a:t> </a:t>
            </a:r>
            <a:r>
              <a:rPr lang="de-DE" sz="2000" dirty="0" err="1"/>
              <a:t>Geosciences</a:t>
            </a:r>
            <a:r>
              <a:rPr lang="de-DE" sz="2000" dirty="0"/>
              <a:t> (ENV)</a:t>
            </a:r>
          </a:p>
          <a:p>
            <a:pPr marL="360000" indent="-360000" fontAlgn="base">
              <a:lnSpc>
                <a:spcPct val="150000"/>
              </a:lnSpc>
              <a:spcAft>
                <a:spcPts val="0"/>
              </a:spcAft>
              <a:buClr>
                <a:schemeClr val="accent2"/>
              </a:buClr>
              <a:buFont typeface="Arial" panose="020B0604020202020204" pitchFamily="34" charset="0"/>
              <a:buChar char="●"/>
            </a:pPr>
            <a:r>
              <a:rPr lang="de-DE" sz="2000" dirty="0"/>
              <a:t>Life </a:t>
            </a:r>
            <a:r>
              <a:rPr lang="de-DE" sz="2000" dirty="0" err="1"/>
              <a:t>Sciences</a:t>
            </a:r>
            <a:r>
              <a:rPr lang="de-DE" sz="2000" dirty="0"/>
              <a:t> (LIF)</a:t>
            </a:r>
          </a:p>
          <a:p>
            <a:pPr marL="360000" indent="-360000" fontAlgn="base">
              <a:lnSpc>
                <a:spcPct val="150000"/>
              </a:lnSpc>
              <a:spcAft>
                <a:spcPts val="0"/>
              </a:spcAft>
              <a:buClr>
                <a:schemeClr val="accent2"/>
              </a:buClr>
              <a:buFont typeface="Arial" panose="020B0604020202020204" pitchFamily="34" charset="0"/>
              <a:buChar char="●"/>
            </a:pPr>
            <a:r>
              <a:rPr lang="de-DE" sz="2000" dirty="0" err="1"/>
              <a:t>Mathematics</a:t>
            </a:r>
            <a:r>
              <a:rPr lang="de-DE" sz="2000" dirty="0"/>
              <a:t> (MAT)</a:t>
            </a:r>
          </a:p>
          <a:p>
            <a:pPr marL="360000" indent="-360000" fontAlgn="base">
              <a:lnSpc>
                <a:spcPct val="150000"/>
              </a:lnSpc>
              <a:spcAft>
                <a:spcPts val="0"/>
              </a:spcAft>
              <a:buClr>
                <a:schemeClr val="accent2"/>
              </a:buClr>
              <a:buFont typeface="Arial" panose="020B0604020202020204" pitchFamily="34" charset="0"/>
              <a:buChar char="●"/>
            </a:pPr>
            <a:r>
              <a:rPr lang="de-DE" sz="2000" dirty="0" err="1"/>
              <a:t>Physics</a:t>
            </a:r>
            <a:r>
              <a:rPr lang="de-DE" sz="2000" dirty="0"/>
              <a:t> (PHY)</a:t>
            </a:r>
          </a:p>
          <a:p>
            <a:pPr marL="0" lvl="1" indent="0">
              <a:buNone/>
            </a:pPr>
            <a:endParaRPr lang="de-DE" dirty="0"/>
          </a:p>
        </p:txBody>
      </p:sp>
    </p:spTree>
    <p:extLst>
      <p:ext uri="{BB962C8B-B14F-4D97-AF65-F5344CB8AC3E}">
        <p14:creationId xmlns:p14="http://schemas.microsoft.com/office/powerpoint/2010/main" val="3577152689"/>
      </p:ext>
    </p:extLst>
  </p:cSld>
  <p:clrMapOvr>
    <a:masterClrMapping/>
  </p:clrMapOvr>
</p:sld>
</file>

<file path=ppt/theme/theme1.xml><?xml version="1.0" encoding="utf-8"?>
<a:theme xmlns:a="http://schemas.openxmlformats.org/drawingml/2006/main" name="1_Office Theme">
  <a:themeElements>
    <a:clrScheme name="Custom 19">
      <a:dk1>
        <a:srgbClr val="4D4D4D"/>
      </a:dk1>
      <a:lt1>
        <a:srgbClr val="FFFFFF"/>
      </a:lt1>
      <a:dk2>
        <a:srgbClr val="034EA2"/>
      </a:dk2>
      <a:lt2>
        <a:srgbClr val="D3E8F9"/>
      </a:lt2>
      <a:accent1>
        <a:srgbClr val="F39E0C"/>
      </a:accent1>
      <a:accent2>
        <a:srgbClr val="931680"/>
      </a:accent2>
      <a:accent3>
        <a:srgbClr val="0F5364"/>
      </a:accent3>
      <a:accent4>
        <a:srgbClr val="B0D10E"/>
      </a:accent4>
      <a:accent5>
        <a:srgbClr val="A2D5D0"/>
      </a:accent5>
      <a:accent6>
        <a:srgbClr val="009EE0"/>
      </a:accent6>
      <a:hlink>
        <a:srgbClr val="034EA2"/>
      </a:hlink>
      <a:folHlink>
        <a:srgbClr val="24337E"/>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C_Corporate_PPT_Template" id="{9E25CBC4-264C-4E5F-8DDF-C73C2B944108}" vid="{63966CC3-CC63-46CF-BE8C-07ABBDCD622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3467</Words>
  <Application>Microsoft Office PowerPoint</Application>
  <PresentationFormat>Widescreen</PresentationFormat>
  <Paragraphs>359</Paragraphs>
  <Slides>33</Slides>
  <Notes>27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Arial</vt:lpstr>
      <vt:lpstr>BundesSans Office</vt:lpstr>
      <vt:lpstr>BundesSans Office Regular</vt:lpstr>
      <vt:lpstr>Calibri</vt:lpstr>
      <vt:lpstr>Symbol</vt:lpstr>
      <vt:lpstr>1_Office Theme</vt:lpstr>
      <vt:lpstr>Session 9: Marie Skłodowska-Curie Actions (MSCA)</vt:lpstr>
      <vt:lpstr>PowerPoint Presentation</vt:lpstr>
      <vt:lpstr>Overview of MSC Actions</vt:lpstr>
      <vt:lpstr>MSCA: Basic Principles</vt:lpstr>
      <vt:lpstr>Detailed Information:</vt:lpstr>
      <vt:lpstr>MSCA Postdoctoral Fellowships (PF)</vt:lpstr>
      <vt:lpstr>General Information Postdoctoral Fellowships</vt:lpstr>
      <vt:lpstr>PF Programme Lines: an Overview</vt:lpstr>
      <vt:lpstr>Panels</vt:lpstr>
      <vt:lpstr>European Fellowship</vt:lpstr>
      <vt:lpstr>Global Fellowships</vt:lpstr>
      <vt:lpstr>Postdoctoral Fellowships – Funding</vt:lpstr>
      <vt:lpstr>Application and Submission</vt:lpstr>
      <vt:lpstr>Submission and Time Frame</vt:lpstr>
      <vt:lpstr>Postdoctoral Fellowships Call 2023</vt:lpstr>
      <vt:lpstr>MSCA Staff Exchanges</vt:lpstr>
      <vt:lpstr>MSCA Staff Exchanges – Aims and Conditions </vt:lpstr>
      <vt:lpstr>MSCA Staff Exchanges research and innovation projects </vt:lpstr>
      <vt:lpstr>MSCA Staff Exchanges – Funding </vt:lpstr>
      <vt:lpstr>Staff Exchanges Call 2023</vt:lpstr>
      <vt:lpstr>MSCA Doctoral Networks (DN)</vt:lpstr>
      <vt:lpstr>DN: General Information</vt:lpstr>
      <vt:lpstr>DN: Minimum Participation</vt:lpstr>
      <vt:lpstr>DN: Types of Networks </vt:lpstr>
      <vt:lpstr>DN: Mobility Rule</vt:lpstr>
      <vt:lpstr>DN: Funding</vt:lpstr>
      <vt:lpstr>Vacancies – PhD position</vt:lpstr>
      <vt:lpstr>DN: Panels</vt:lpstr>
      <vt:lpstr>DN: Evaluation Criteria</vt:lpstr>
      <vt:lpstr>DN Call 2023</vt:lpstr>
      <vt:lpstr>MSCA job search &amp; career development support via EURAXESS</vt:lpstr>
      <vt:lpstr>MSCA Jobs: https://euraxess.ec.europa.eu/jobs/search  </vt:lpstr>
      <vt:lpstr>Career Development resources for researchers at EURAXESS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Session 9: Marie Skłodowska-Curie Actions (MSCA)</dc:title>
  <dc:creator>User</dc:creator>
  <cp:lastModifiedBy>User</cp:lastModifiedBy>
  <cp:revision>1</cp:revision>
  <dcterms:created xsi:type="dcterms:W3CDTF">2023-11-10T16:27:55Z</dcterms:created>
  <dcterms:modified xsi:type="dcterms:W3CDTF">2023-11-10T16:28:28Z</dcterms:modified>
</cp:coreProperties>
</file>